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424" r:id="rId6"/>
    <p:sldId id="256" r:id="rId7"/>
    <p:sldId id="487" r:id="rId8"/>
    <p:sldId id="478" r:id="rId9"/>
    <p:sldId id="479" r:id="rId10"/>
    <p:sldId id="480" r:id="rId11"/>
    <p:sldId id="481" r:id="rId12"/>
    <p:sldId id="482" r:id="rId13"/>
    <p:sldId id="483" r:id="rId14"/>
    <p:sldId id="485" r:id="rId15"/>
    <p:sldId id="441" r:id="rId16"/>
    <p:sldId id="488" r:id="rId17"/>
    <p:sldId id="489" r:id="rId18"/>
    <p:sldId id="490" r:id="rId19"/>
    <p:sldId id="491" r:id="rId20"/>
    <p:sldId id="492" r:id="rId21"/>
    <p:sldId id="493" r:id="rId22"/>
    <p:sldId id="472" r:id="rId23"/>
    <p:sldId id="436"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B9609-AE08-417F-BB66-A2DA71429C17}" v="14" dt="2019-05-05T11:52:10.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S Flygsport  (Flygsport)" userId="90edbe1d-ade9-49d2-8568-d63e9a94b848" providerId="ADAL" clId="{F4BEBCB2-65B3-47F4-9B04-A6B28E46BE50}"/>
    <pc:docChg chg="undo custSel delSld modSld">
      <pc:chgData name="GS Flygsport  (Flygsport)" userId="90edbe1d-ade9-49d2-8568-d63e9a94b848" providerId="ADAL" clId="{F4BEBCB2-65B3-47F4-9B04-A6B28E46BE50}" dt="2019-05-05T11:53:57.918" v="794" actId="20577"/>
      <pc:docMkLst>
        <pc:docMk/>
      </pc:docMkLst>
      <pc:sldChg chg="del">
        <pc:chgData name="GS Flygsport  (Flygsport)" userId="90edbe1d-ade9-49d2-8568-d63e9a94b848" providerId="ADAL" clId="{F4BEBCB2-65B3-47F4-9B04-A6B28E46BE50}" dt="2019-05-05T11:33:26.042" v="1" actId="2696"/>
        <pc:sldMkLst>
          <pc:docMk/>
          <pc:sldMk cId="4232079922" sldId="427"/>
        </pc:sldMkLst>
      </pc:sldChg>
      <pc:sldChg chg="del">
        <pc:chgData name="GS Flygsport  (Flygsport)" userId="90edbe1d-ade9-49d2-8568-d63e9a94b848" providerId="ADAL" clId="{F4BEBCB2-65B3-47F4-9B04-A6B28E46BE50}" dt="2019-05-05T11:33:26.132" v="3" actId="2696"/>
        <pc:sldMkLst>
          <pc:docMk/>
          <pc:sldMk cId="3755543922" sldId="448"/>
        </pc:sldMkLst>
      </pc:sldChg>
      <pc:sldChg chg="del">
        <pc:chgData name="GS Flygsport  (Flygsport)" userId="90edbe1d-ade9-49d2-8568-d63e9a94b848" providerId="ADAL" clId="{F4BEBCB2-65B3-47F4-9B04-A6B28E46BE50}" dt="2019-05-05T11:33:26.057" v="2" actId="2696"/>
        <pc:sldMkLst>
          <pc:docMk/>
          <pc:sldMk cId="3055667059" sldId="450"/>
        </pc:sldMkLst>
      </pc:sldChg>
      <pc:sldChg chg="del">
        <pc:chgData name="GS Flygsport  (Flygsport)" userId="90edbe1d-ade9-49d2-8568-d63e9a94b848" providerId="ADAL" clId="{F4BEBCB2-65B3-47F4-9B04-A6B28E46BE50}" dt="2019-05-05T11:33:26.152" v="4" actId="2696"/>
        <pc:sldMkLst>
          <pc:docMk/>
          <pc:sldMk cId="2615428160" sldId="451"/>
        </pc:sldMkLst>
      </pc:sldChg>
      <pc:sldChg chg="del">
        <pc:chgData name="GS Flygsport  (Flygsport)" userId="90edbe1d-ade9-49d2-8568-d63e9a94b848" providerId="ADAL" clId="{F4BEBCB2-65B3-47F4-9B04-A6B28E46BE50}" dt="2019-05-05T11:33:26.164" v="5" actId="2696"/>
        <pc:sldMkLst>
          <pc:docMk/>
          <pc:sldMk cId="1956010573" sldId="452"/>
        </pc:sldMkLst>
      </pc:sldChg>
      <pc:sldChg chg="modSp">
        <pc:chgData name="GS Flygsport  (Flygsport)" userId="90edbe1d-ade9-49d2-8568-d63e9a94b848" providerId="ADAL" clId="{F4BEBCB2-65B3-47F4-9B04-A6B28E46BE50}" dt="2019-05-05T11:53:57.918" v="794" actId="20577"/>
        <pc:sldMkLst>
          <pc:docMk/>
          <pc:sldMk cId="724926141" sldId="472"/>
        </pc:sldMkLst>
        <pc:graphicFrameChg chg="mod modGraphic">
          <ac:chgData name="GS Flygsport  (Flygsport)" userId="90edbe1d-ade9-49d2-8568-d63e9a94b848" providerId="ADAL" clId="{F4BEBCB2-65B3-47F4-9B04-A6B28E46BE50}" dt="2019-05-05T11:53:57.918" v="794" actId="20577"/>
          <ac:graphicFrameMkLst>
            <pc:docMk/>
            <pc:sldMk cId="724926141" sldId="472"/>
            <ac:graphicFrameMk id="5" creationId="{07392712-353D-4430-9A23-98D088AE27CC}"/>
          </ac:graphicFrameMkLst>
        </pc:graphicFrameChg>
      </pc:sldChg>
      <pc:sldChg chg="del">
        <pc:chgData name="GS Flygsport  (Flygsport)" userId="90edbe1d-ade9-49d2-8568-d63e9a94b848" providerId="ADAL" clId="{F4BEBCB2-65B3-47F4-9B04-A6B28E46BE50}" dt="2019-05-05T11:33:11.596" v="0" actId="2696"/>
        <pc:sldMkLst>
          <pc:docMk/>
          <pc:sldMk cId="743502284" sldId="4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EBE72-47E3-450B-AA91-898C1A397162}" type="doc">
      <dgm:prSet loTypeId="urn:microsoft.com/office/officeart/2005/8/layout/radial6" loCatId="cycle" qsTypeId="urn:microsoft.com/office/officeart/2005/8/quickstyle/simple2" qsCatId="simple" csTypeId="urn:microsoft.com/office/officeart/2005/8/colors/accent5_2" csCatId="accent5" phldr="1"/>
      <dgm:spPr/>
      <dgm:t>
        <a:bodyPr/>
        <a:lstStyle/>
        <a:p>
          <a:endParaRPr lang="sv-SE"/>
        </a:p>
      </dgm:t>
    </dgm:pt>
    <dgm:pt modelId="{C10AF3BC-391F-4C76-B7FE-B7A6523F91FC}">
      <dgm:prSet phldrT="[Text]"/>
      <dgm:spPr/>
      <dgm:t>
        <a:bodyPr/>
        <a:lstStyle/>
        <a:p>
          <a:r>
            <a:rPr lang="sv-SE" dirty="0"/>
            <a:t>Värdegrund</a:t>
          </a:r>
        </a:p>
      </dgm:t>
    </dgm:pt>
    <dgm:pt modelId="{0FED59C8-4E3C-4D7C-A84D-A3FC6AC4064C}" type="parTrans" cxnId="{4AD8E2AA-2FA6-4285-8928-3624BA620C5F}">
      <dgm:prSet/>
      <dgm:spPr/>
      <dgm:t>
        <a:bodyPr/>
        <a:lstStyle/>
        <a:p>
          <a:endParaRPr lang="sv-SE"/>
        </a:p>
      </dgm:t>
    </dgm:pt>
    <dgm:pt modelId="{734C5BC7-BD00-4D0D-810F-7F0C23FE89EA}" type="sibTrans" cxnId="{4AD8E2AA-2FA6-4285-8928-3624BA620C5F}">
      <dgm:prSet/>
      <dgm:spPr/>
      <dgm:t>
        <a:bodyPr/>
        <a:lstStyle/>
        <a:p>
          <a:endParaRPr lang="sv-SE"/>
        </a:p>
      </dgm:t>
    </dgm:pt>
    <dgm:pt modelId="{534FE97A-BB0D-4F04-8821-76CE39BB866B}">
      <dgm:prSet phldrT="[Text]"/>
      <dgm:spPr/>
      <dgm:t>
        <a:bodyPr/>
        <a:lstStyle/>
        <a:p>
          <a:pPr>
            <a:buFont typeface="Wingdings" panose="05000000000000000000" pitchFamily="2" charset="2"/>
            <a:buChar char="Ø"/>
          </a:pPr>
          <a:r>
            <a:rPr lang="sv-SE" dirty="0"/>
            <a:t>Glädje &amp; Gemenskap</a:t>
          </a:r>
        </a:p>
      </dgm:t>
    </dgm:pt>
    <dgm:pt modelId="{4FEBD5CA-4C15-4B94-9EA1-0772A9341C22}" type="parTrans" cxnId="{9EF798DB-B586-496A-B115-31883136E782}">
      <dgm:prSet/>
      <dgm:spPr/>
      <dgm:t>
        <a:bodyPr/>
        <a:lstStyle/>
        <a:p>
          <a:endParaRPr lang="sv-SE"/>
        </a:p>
      </dgm:t>
    </dgm:pt>
    <dgm:pt modelId="{4F05E854-1592-4FF1-9858-BE1CC0A7B2D8}" type="sibTrans" cxnId="{9EF798DB-B586-496A-B115-31883136E782}">
      <dgm:prSet/>
      <dgm:spPr/>
      <dgm:t>
        <a:bodyPr/>
        <a:lstStyle/>
        <a:p>
          <a:endParaRPr lang="sv-SE"/>
        </a:p>
      </dgm:t>
    </dgm:pt>
    <dgm:pt modelId="{A79FB507-0A25-4B7C-9532-37520D3143EF}">
      <dgm:prSet/>
      <dgm:spPr/>
      <dgm:t>
        <a:bodyPr/>
        <a:lstStyle/>
        <a:p>
          <a:r>
            <a:rPr lang="sv-SE" dirty="0"/>
            <a:t>Demokrati </a:t>
          </a:r>
        </a:p>
      </dgm:t>
    </dgm:pt>
    <dgm:pt modelId="{14D76338-CA7F-49BA-A2BD-D6CA97F7FFDA}" type="parTrans" cxnId="{9F0E36D2-3C4A-49AA-9EF6-7070AFAFE4E1}">
      <dgm:prSet/>
      <dgm:spPr/>
      <dgm:t>
        <a:bodyPr/>
        <a:lstStyle/>
        <a:p>
          <a:endParaRPr lang="sv-SE"/>
        </a:p>
      </dgm:t>
    </dgm:pt>
    <dgm:pt modelId="{6FA8E8D3-BCF1-4FBE-87BD-F8A6FB6C276B}" type="sibTrans" cxnId="{9F0E36D2-3C4A-49AA-9EF6-7070AFAFE4E1}">
      <dgm:prSet/>
      <dgm:spPr/>
      <dgm:t>
        <a:bodyPr/>
        <a:lstStyle/>
        <a:p>
          <a:endParaRPr lang="sv-SE"/>
        </a:p>
      </dgm:t>
    </dgm:pt>
    <dgm:pt modelId="{2AC563B1-E6BE-4436-B979-45804671F5DB}">
      <dgm:prSet/>
      <dgm:spPr/>
      <dgm:t>
        <a:bodyPr/>
        <a:lstStyle/>
        <a:p>
          <a:r>
            <a:rPr lang="sv-SE"/>
            <a:t>Jämställdhet</a:t>
          </a:r>
          <a:endParaRPr lang="sv-SE" dirty="0"/>
        </a:p>
      </dgm:t>
    </dgm:pt>
    <dgm:pt modelId="{9DC91FC5-04D8-4458-8A4E-B071092812AB}" type="parTrans" cxnId="{6FA5E3EF-F676-4350-AE55-2D6044FE2036}">
      <dgm:prSet/>
      <dgm:spPr/>
      <dgm:t>
        <a:bodyPr/>
        <a:lstStyle/>
        <a:p>
          <a:endParaRPr lang="sv-SE"/>
        </a:p>
      </dgm:t>
    </dgm:pt>
    <dgm:pt modelId="{98C37A9B-F5EE-41E8-8F78-CD2017010B27}" type="sibTrans" cxnId="{6FA5E3EF-F676-4350-AE55-2D6044FE2036}">
      <dgm:prSet/>
      <dgm:spPr/>
      <dgm:t>
        <a:bodyPr/>
        <a:lstStyle/>
        <a:p>
          <a:endParaRPr lang="sv-SE"/>
        </a:p>
      </dgm:t>
    </dgm:pt>
    <dgm:pt modelId="{E680C6D0-E8CD-403A-9A89-254DAF5C3112}">
      <dgm:prSet/>
      <dgm:spPr/>
      <dgm:t>
        <a:bodyPr/>
        <a:lstStyle/>
        <a:p>
          <a:r>
            <a:rPr lang="sv-SE"/>
            <a:t>Respekt</a:t>
          </a:r>
          <a:endParaRPr lang="sv-SE" dirty="0"/>
        </a:p>
      </dgm:t>
    </dgm:pt>
    <dgm:pt modelId="{7335702B-F9E7-4CE4-90C9-12DD0B63A779}" type="parTrans" cxnId="{85B5075A-D84E-47E2-9801-06671E639EF0}">
      <dgm:prSet/>
      <dgm:spPr/>
      <dgm:t>
        <a:bodyPr/>
        <a:lstStyle/>
        <a:p>
          <a:endParaRPr lang="sv-SE"/>
        </a:p>
      </dgm:t>
    </dgm:pt>
    <dgm:pt modelId="{E3E18A53-E534-4DE1-9437-6B29C25BD1BA}" type="sibTrans" cxnId="{85B5075A-D84E-47E2-9801-06671E639EF0}">
      <dgm:prSet/>
      <dgm:spPr/>
      <dgm:t>
        <a:bodyPr/>
        <a:lstStyle/>
        <a:p>
          <a:endParaRPr lang="sv-SE"/>
        </a:p>
      </dgm:t>
    </dgm:pt>
    <dgm:pt modelId="{16066F29-F0BB-4E4D-9DE9-4C0F52BE799A}">
      <dgm:prSet/>
      <dgm:spPr/>
      <dgm:t>
        <a:bodyPr/>
        <a:lstStyle/>
        <a:p>
          <a:r>
            <a:rPr lang="sv-SE"/>
            <a:t>Tillgänglighet för alla</a:t>
          </a:r>
          <a:endParaRPr lang="sv-SE" dirty="0"/>
        </a:p>
      </dgm:t>
    </dgm:pt>
    <dgm:pt modelId="{9E20DB10-2399-4E09-9B7B-58014EBA2188}" type="parTrans" cxnId="{A03F62A3-14F3-44F4-A20F-61210AEA0ECB}">
      <dgm:prSet/>
      <dgm:spPr/>
      <dgm:t>
        <a:bodyPr/>
        <a:lstStyle/>
        <a:p>
          <a:endParaRPr lang="sv-SE"/>
        </a:p>
      </dgm:t>
    </dgm:pt>
    <dgm:pt modelId="{ABC39D9F-C3F3-45FF-A7C8-4A48A8028001}" type="sibTrans" cxnId="{A03F62A3-14F3-44F4-A20F-61210AEA0ECB}">
      <dgm:prSet/>
      <dgm:spPr/>
      <dgm:t>
        <a:bodyPr/>
        <a:lstStyle/>
        <a:p>
          <a:endParaRPr lang="sv-SE"/>
        </a:p>
      </dgm:t>
    </dgm:pt>
    <dgm:pt modelId="{94BF60BA-982F-41C7-A440-71E645286D92}" type="pres">
      <dgm:prSet presAssocID="{209EBE72-47E3-450B-AA91-898C1A397162}" presName="Name0" presStyleCnt="0">
        <dgm:presLayoutVars>
          <dgm:chMax val="1"/>
          <dgm:dir/>
          <dgm:animLvl val="ctr"/>
          <dgm:resizeHandles val="exact"/>
        </dgm:presLayoutVars>
      </dgm:prSet>
      <dgm:spPr/>
    </dgm:pt>
    <dgm:pt modelId="{2E3DEFCC-4ED9-4BA3-B578-4EB13F2EEDCA}" type="pres">
      <dgm:prSet presAssocID="{C10AF3BC-391F-4C76-B7FE-B7A6523F91FC}" presName="centerShape" presStyleLbl="node0" presStyleIdx="0" presStyleCnt="1"/>
      <dgm:spPr/>
    </dgm:pt>
    <dgm:pt modelId="{5054EDD1-0EEE-4C6D-8144-EF6ECB32D8E2}" type="pres">
      <dgm:prSet presAssocID="{534FE97A-BB0D-4F04-8821-76CE39BB866B}" presName="node" presStyleLbl="node1" presStyleIdx="0" presStyleCnt="5">
        <dgm:presLayoutVars>
          <dgm:bulletEnabled val="1"/>
        </dgm:presLayoutVars>
      </dgm:prSet>
      <dgm:spPr/>
    </dgm:pt>
    <dgm:pt modelId="{F3FBF74B-C434-4831-A09D-81E50932EAD9}" type="pres">
      <dgm:prSet presAssocID="{534FE97A-BB0D-4F04-8821-76CE39BB866B}" presName="dummy" presStyleCnt="0"/>
      <dgm:spPr/>
    </dgm:pt>
    <dgm:pt modelId="{B81B6BA1-3B48-4B90-BF66-0BD6C6EFFA63}" type="pres">
      <dgm:prSet presAssocID="{4F05E854-1592-4FF1-9858-BE1CC0A7B2D8}" presName="sibTrans" presStyleLbl="sibTrans2D1" presStyleIdx="0" presStyleCnt="5"/>
      <dgm:spPr/>
    </dgm:pt>
    <dgm:pt modelId="{E487C6F7-0C56-419F-BA8D-7A68D2581624}" type="pres">
      <dgm:prSet presAssocID="{A79FB507-0A25-4B7C-9532-37520D3143EF}" presName="node" presStyleLbl="node1" presStyleIdx="1" presStyleCnt="5">
        <dgm:presLayoutVars>
          <dgm:bulletEnabled val="1"/>
        </dgm:presLayoutVars>
      </dgm:prSet>
      <dgm:spPr/>
    </dgm:pt>
    <dgm:pt modelId="{CAED7C5A-DEE7-4061-A6E8-19103A6E840B}" type="pres">
      <dgm:prSet presAssocID="{A79FB507-0A25-4B7C-9532-37520D3143EF}" presName="dummy" presStyleCnt="0"/>
      <dgm:spPr/>
    </dgm:pt>
    <dgm:pt modelId="{4FB97AB4-269A-4A36-A5B6-4F607D2614FD}" type="pres">
      <dgm:prSet presAssocID="{6FA8E8D3-BCF1-4FBE-87BD-F8A6FB6C276B}" presName="sibTrans" presStyleLbl="sibTrans2D1" presStyleIdx="1" presStyleCnt="5"/>
      <dgm:spPr/>
    </dgm:pt>
    <dgm:pt modelId="{8CEE48EB-A58A-43DA-9138-864E529D41BD}" type="pres">
      <dgm:prSet presAssocID="{2AC563B1-E6BE-4436-B979-45804671F5DB}" presName="node" presStyleLbl="node1" presStyleIdx="2" presStyleCnt="5">
        <dgm:presLayoutVars>
          <dgm:bulletEnabled val="1"/>
        </dgm:presLayoutVars>
      </dgm:prSet>
      <dgm:spPr/>
    </dgm:pt>
    <dgm:pt modelId="{2E8C8FA1-2F27-42A2-8B69-84D5BBE0B04E}" type="pres">
      <dgm:prSet presAssocID="{2AC563B1-E6BE-4436-B979-45804671F5DB}" presName="dummy" presStyleCnt="0"/>
      <dgm:spPr/>
    </dgm:pt>
    <dgm:pt modelId="{E2A1E9A6-EC07-4852-BFCA-575C4703A02E}" type="pres">
      <dgm:prSet presAssocID="{98C37A9B-F5EE-41E8-8F78-CD2017010B27}" presName="sibTrans" presStyleLbl="sibTrans2D1" presStyleIdx="2" presStyleCnt="5"/>
      <dgm:spPr/>
    </dgm:pt>
    <dgm:pt modelId="{D40BED12-3836-44FD-9B49-D79BCC44E3C0}" type="pres">
      <dgm:prSet presAssocID="{E680C6D0-E8CD-403A-9A89-254DAF5C3112}" presName="node" presStyleLbl="node1" presStyleIdx="3" presStyleCnt="5">
        <dgm:presLayoutVars>
          <dgm:bulletEnabled val="1"/>
        </dgm:presLayoutVars>
      </dgm:prSet>
      <dgm:spPr/>
    </dgm:pt>
    <dgm:pt modelId="{FFB359C0-A621-42D2-A256-958560BA038C}" type="pres">
      <dgm:prSet presAssocID="{E680C6D0-E8CD-403A-9A89-254DAF5C3112}" presName="dummy" presStyleCnt="0"/>
      <dgm:spPr/>
    </dgm:pt>
    <dgm:pt modelId="{E375096D-D34E-481A-B193-351A45E7C73C}" type="pres">
      <dgm:prSet presAssocID="{E3E18A53-E534-4DE1-9437-6B29C25BD1BA}" presName="sibTrans" presStyleLbl="sibTrans2D1" presStyleIdx="3" presStyleCnt="5"/>
      <dgm:spPr/>
    </dgm:pt>
    <dgm:pt modelId="{60A0F761-8883-4273-B558-9BA725CEF47C}" type="pres">
      <dgm:prSet presAssocID="{16066F29-F0BB-4E4D-9DE9-4C0F52BE799A}" presName="node" presStyleLbl="node1" presStyleIdx="4" presStyleCnt="5">
        <dgm:presLayoutVars>
          <dgm:bulletEnabled val="1"/>
        </dgm:presLayoutVars>
      </dgm:prSet>
      <dgm:spPr/>
    </dgm:pt>
    <dgm:pt modelId="{C77A9E18-2E85-437A-BA27-C09E9F7594D4}" type="pres">
      <dgm:prSet presAssocID="{16066F29-F0BB-4E4D-9DE9-4C0F52BE799A}" presName="dummy" presStyleCnt="0"/>
      <dgm:spPr/>
    </dgm:pt>
    <dgm:pt modelId="{FE78A2FD-A208-40BA-840F-75F037AE3376}" type="pres">
      <dgm:prSet presAssocID="{ABC39D9F-C3F3-45FF-A7C8-4A48A8028001}" presName="sibTrans" presStyleLbl="sibTrans2D1" presStyleIdx="4" presStyleCnt="5"/>
      <dgm:spPr/>
    </dgm:pt>
  </dgm:ptLst>
  <dgm:cxnLst>
    <dgm:cxn modelId="{19AB480C-30CF-4661-AC61-BD5DA216A304}" type="presOf" srcId="{4F05E854-1592-4FF1-9858-BE1CC0A7B2D8}" destId="{B81B6BA1-3B48-4B90-BF66-0BD6C6EFFA63}" srcOrd="0" destOrd="0" presId="urn:microsoft.com/office/officeart/2005/8/layout/radial6"/>
    <dgm:cxn modelId="{202EA442-75E6-4A28-B6BD-9A1F551FFBBF}" type="presOf" srcId="{209EBE72-47E3-450B-AA91-898C1A397162}" destId="{94BF60BA-982F-41C7-A440-71E645286D92}" srcOrd="0" destOrd="0" presId="urn:microsoft.com/office/officeart/2005/8/layout/radial6"/>
    <dgm:cxn modelId="{CFD46443-7FFE-405D-85F7-4B586FE770CB}" type="presOf" srcId="{534FE97A-BB0D-4F04-8821-76CE39BB866B}" destId="{5054EDD1-0EEE-4C6D-8144-EF6ECB32D8E2}" srcOrd="0" destOrd="0" presId="urn:microsoft.com/office/officeart/2005/8/layout/radial6"/>
    <dgm:cxn modelId="{4990886C-4816-45FD-AF12-350D069D311B}" type="presOf" srcId="{2AC563B1-E6BE-4436-B979-45804671F5DB}" destId="{8CEE48EB-A58A-43DA-9138-864E529D41BD}" srcOrd="0" destOrd="0" presId="urn:microsoft.com/office/officeart/2005/8/layout/radial6"/>
    <dgm:cxn modelId="{85B5075A-D84E-47E2-9801-06671E639EF0}" srcId="{C10AF3BC-391F-4C76-B7FE-B7A6523F91FC}" destId="{E680C6D0-E8CD-403A-9A89-254DAF5C3112}" srcOrd="3" destOrd="0" parTransId="{7335702B-F9E7-4CE4-90C9-12DD0B63A779}" sibTransId="{E3E18A53-E534-4DE1-9437-6B29C25BD1BA}"/>
    <dgm:cxn modelId="{C3D8EE95-C0FC-4F90-9003-BC90BC56CF41}" type="presOf" srcId="{6FA8E8D3-BCF1-4FBE-87BD-F8A6FB6C276B}" destId="{4FB97AB4-269A-4A36-A5B6-4F607D2614FD}" srcOrd="0" destOrd="0" presId="urn:microsoft.com/office/officeart/2005/8/layout/radial6"/>
    <dgm:cxn modelId="{A03F62A3-14F3-44F4-A20F-61210AEA0ECB}" srcId="{C10AF3BC-391F-4C76-B7FE-B7A6523F91FC}" destId="{16066F29-F0BB-4E4D-9DE9-4C0F52BE799A}" srcOrd="4" destOrd="0" parTransId="{9E20DB10-2399-4E09-9B7B-58014EBA2188}" sibTransId="{ABC39D9F-C3F3-45FF-A7C8-4A48A8028001}"/>
    <dgm:cxn modelId="{4AD8E2AA-2FA6-4285-8928-3624BA620C5F}" srcId="{209EBE72-47E3-450B-AA91-898C1A397162}" destId="{C10AF3BC-391F-4C76-B7FE-B7A6523F91FC}" srcOrd="0" destOrd="0" parTransId="{0FED59C8-4E3C-4D7C-A84D-A3FC6AC4064C}" sibTransId="{734C5BC7-BD00-4D0D-810F-7F0C23FE89EA}"/>
    <dgm:cxn modelId="{557CA1BA-2E82-4549-BBEB-AB36876E5E51}" type="presOf" srcId="{98C37A9B-F5EE-41E8-8F78-CD2017010B27}" destId="{E2A1E9A6-EC07-4852-BFCA-575C4703A02E}" srcOrd="0" destOrd="0" presId="urn:microsoft.com/office/officeart/2005/8/layout/radial6"/>
    <dgm:cxn modelId="{C037AABA-3B63-4E4C-8073-00A38EA2F9B1}" type="presOf" srcId="{A79FB507-0A25-4B7C-9532-37520D3143EF}" destId="{E487C6F7-0C56-419F-BA8D-7A68D2581624}" srcOrd="0" destOrd="0" presId="urn:microsoft.com/office/officeart/2005/8/layout/radial6"/>
    <dgm:cxn modelId="{9F0E36D2-3C4A-49AA-9EF6-7070AFAFE4E1}" srcId="{C10AF3BC-391F-4C76-B7FE-B7A6523F91FC}" destId="{A79FB507-0A25-4B7C-9532-37520D3143EF}" srcOrd="1" destOrd="0" parTransId="{14D76338-CA7F-49BA-A2BD-D6CA97F7FFDA}" sibTransId="{6FA8E8D3-BCF1-4FBE-87BD-F8A6FB6C276B}"/>
    <dgm:cxn modelId="{9EF798DB-B586-496A-B115-31883136E782}" srcId="{C10AF3BC-391F-4C76-B7FE-B7A6523F91FC}" destId="{534FE97A-BB0D-4F04-8821-76CE39BB866B}" srcOrd="0" destOrd="0" parTransId="{4FEBD5CA-4C15-4B94-9EA1-0772A9341C22}" sibTransId="{4F05E854-1592-4FF1-9858-BE1CC0A7B2D8}"/>
    <dgm:cxn modelId="{947060E4-79C4-4D7B-B153-57572CC061CD}" type="presOf" srcId="{C10AF3BC-391F-4C76-B7FE-B7A6523F91FC}" destId="{2E3DEFCC-4ED9-4BA3-B578-4EB13F2EEDCA}" srcOrd="0" destOrd="0" presId="urn:microsoft.com/office/officeart/2005/8/layout/radial6"/>
    <dgm:cxn modelId="{6FA5E3EF-F676-4350-AE55-2D6044FE2036}" srcId="{C10AF3BC-391F-4C76-B7FE-B7A6523F91FC}" destId="{2AC563B1-E6BE-4436-B979-45804671F5DB}" srcOrd="2" destOrd="0" parTransId="{9DC91FC5-04D8-4458-8A4E-B071092812AB}" sibTransId="{98C37A9B-F5EE-41E8-8F78-CD2017010B27}"/>
    <dgm:cxn modelId="{1CAA20F1-D886-498C-8ACD-8B83F625A505}" type="presOf" srcId="{E3E18A53-E534-4DE1-9437-6B29C25BD1BA}" destId="{E375096D-D34E-481A-B193-351A45E7C73C}" srcOrd="0" destOrd="0" presId="urn:microsoft.com/office/officeart/2005/8/layout/radial6"/>
    <dgm:cxn modelId="{A1F0FFF5-229F-4F1A-B95A-D1A10DF8241A}" type="presOf" srcId="{16066F29-F0BB-4E4D-9DE9-4C0F52BE799A}" destId="{60A0F761-8883-4273-B558-9BA725CEF47C}" srcOrd="0" destOrd="0" presId="urn:microsoft.com/office/officeart/2005/8/layout/radial6"/>
    <dgm:cxn modelId="{6DEC02FA-A017-4850-AFFE-9BB6B252B41D}" type="presOf" srcId="{E680C6D0-E8CD-403A-9A89-254DAF5C3112}" destId="{D40BED12-3836-44FD-9B49-D79BCC44E3C0}" srcOrd="0" destOrd="0" presId="urn:microsoft.com/office/officeart/2005/8/layout/radial6"/>
    <dgm:cxn modelId="{D7D096FB-60D9-49A9-A31A-7306A3F58518}" type="presOf" srcId="{ABC39D9F-C3F3-45FF-A7C8-4A48A8028001}" destId="{FE78A2FD-A208-40BA-840F-75F037AE3376}" srcOrd="0" destOrd="0" presId="urn:microsoft.com/office/officeart/2005/8/layout/radial6"/>
    <dgm:cxn modelId="{E98F73B5-C7CE-4E55-AF3E-79DC0D4B164C}" type="presParOf" srcId="{94BF60BA-982F-41C7-A440-71E645286D92}" destId="{2E3DEFCC-4ED9-4BA3-B578-4EB13F2EEDCA}" srcOrd="0" destOrd="0" presId="urn:microsoft.com/office/officeart/2005/8/layout/radial6"/>
    <dgm:cxn modelId="{E30E46CE-3591-41C9-956B-A29C967B2BCD}" type="presParOf" srcId="{94BF60BA-982F-41C7-A440-71E645286D92}" destId="{5054EDD1-0EEE-4C6D-8144-EF6ECB32D8E2}" srcOrd="1" destOrd="0" presId="urn:microsoft.com/office/officeart/2005/8/layout/radial6"/>
    <dgm:cxn modelId="{EBCC3472-242E-4ACA-85DA-085FB898BEA5}" type="presParOf" srcId="{94BF60BA-982F-41C7-A440-71E645286D92}" destId="{F3FBF74B-C434-4831-A09D-81E50932EAD9}" srcOrd="2" destOrd="0" presId="urn:microsoft.com/office/officeart/2005/8/layout/radial6"/>
    <dgm:cxn modelId="{47D8A056-74CE-40AE-A04F-E12430975614}" type="presParOf" srcId="{94BF60BA-982F-41C7-A440-71E645286D92}" destId="{B81B6BA1-3B48-4B90-BF66-0BD6C6EFFA63}" srcOrd="3" destOrd="0" presId="urn:microsoft.com/office/officeart/2005/8/layout/radial6"/>
    <dgm:cxn modelId="{A5B3CED2-66CF-45E4-9811-C45596A1A9C8}" type="presParOf" srcId="{94BF60BA-982F-41C7-A440-71E645286D92}" destId="{E487C6F7-0C56-419F-BA8D-7A68D2581624}" srcOrd="4" destOrd="0" presId="urn:microsoft.com/office/officeart/2005/8/layout/radial6"/>
    <dgm:cxn modelId="{2E82E03D-B08D-4CC0-B31A-91E5ED2278E0}" type="presParOf" srcId="{94BF60BA-982F-41C7-A440-71E645286D92}" destId="{CAED7C5A-DEE7-4061-A6E8-19103A6E840B}" srcOrd="5" destOrd="0" presId="urn:microsoft.com/office/officeart/2005/8/layout/radial6"/>
    <dgm:cxn modelId="{C65A77AE-47FA-409D-AF30-54CFCD5F0098}" type="presParOf" srcId="{94BF60BA-982F-41C7-A440-71E645286D92}" destId="{4FB97AB4-269A-4A36-A5B6-4F607D2614FD}" srcOrd="6" destOrd="0" presId="urn:microsoft.com/office/officeart/2005/8/layout/radial6"/>
    <dgm:cxn modelId="{0F863DAE-8122-41B4-BEBE-21CDA22DE308}" type="presParOf" srcId="{94BF60BA-982F-41C7-A440-71E645286D92}" destId="{8CEE48EB-A58A-43DA-9138-864E529D41BD}" srcOrd="7" destOrd="0" presId="urn:microsoft.com/office/officeart/2005/8/layout/radial6"/>
    <dgm:cxn modelId="{ED08CB4B-E689-4DC6-8945-4F39AC285457}" type="presParOf" srcId="{94BF60BA-982F-41C7-A440-71E645286D92}" destId="{2E8C8FA1-2F27-42A2-8B69-84D5BBE0B04E}" srcOrd="8" destOrd="0" presId="urn:microsoft.com/office/officeart/2005/8/layout/radial6"/>
    <dgm:cxn modelId="{F842B0D1-78ED-482B-B454-96818D1FC158}" type="presParOf" srcId="{94BF60BA-982F-41C7-A440-71E645286D92}" destId="{E2A1E9A6-EC07-4852-BFCA-575C4703A02E}" srcOrd="9" destOrd="0" presId="urn:microsoft.com/office/officeart/2005/8/layout/radial6"/>
    <dgm:cxn modelId="{315B7C6B-F72A-46B6-9167-883C5B8EC7D3}" type="presParOf" srcId="{94BF60BA-982F-41C7-A440-71E645286D92}" destId="{D40BED12-3836-44FD-9B49-D79BCC44E3C0}" srcOrd="10" destOrd="0" presId="urn:microsoft.com/office/officeart/2005/8/layout/radial6"/>
    <dgm:cxn modelId="{5EEA0C08-CBFD-4811-9A77-E136D6DDF078}" type="presParOf" srcId="{94BF60BA-982F-41C7-A440-71E645286D92}" destId="{FFB359C0-A621-42D2-A256-958560BA038C}" srcOrd="11" destOrd="0" presId="urn:microsoft.com/office/officeart/2005/8/layout/radial6"/>
    <dgm:cxn modelId="{6D47A708-F583-40B6-80AA-71CB3262F7EE}" type="presParOf" srcId="{94BF60BA-982F-41C7-A440-71E645286D92}" destId="{E375096D-D34E-481A-B193-351A45E7C73C}" srcOrd="12" destOrd="0" presId="urn:microsoft.com/office/officeart/2005/8/layout/radial6"/>
    <dgm:cxn modelId="{F8994511-61DF-4D52-A9EA-C0A013953C4F}" type="presParOf" srcId="{94BF60BA-982F-41C7-A440-71E645286D92}" destId="{60A0F761-8883-4273-B558-9BA725CEF47C}" srcOrd="13" destOrd="0" presId="urn:microsoft.com/office/officeart/2005/8/layout/radial6"/>
    <dgm:cxn modelId="{D7A4D4A1-B180-43E8-9908-D38F2FB96ED7}" type="presParOf" srcId="{94BF60BA-982F-41C7-A440-71E645286D92}" destId="{C77A9E18-2E85-437A-BA27-C09E9F7594D4}" srcOrd="14" destOrd="0" presId="urn:microsoft.com/office/officeart/2005/8/layout/radial6"/>
    <dgm:cxn modelId="{5AB3EEFB-26B3-4275-B7AE-1FB506191EB5}" type="presParOf" srcId="{94BF60BA-982F-41C7-A440-71E645286D92}" destId="{FE78A2FD-A208-40BA-840F-75F037AE337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8A2FD-A208-40BA-840F-75F037AE3376}">
      <dsp:nvSpPr>
        <dsp:cNvPr id="0" name=""/>
        <dsp:cNvSpPr/>
      </dsp:nvSpPr>
      <dsp:spPr>
        <a:xfrm>
          <a:off x="944119" y="808833"/>
          <a:ext cx="5388762" cy="5388762"/>
        </a:xfrm>
        <a:prstGeom prst="blockArc">
          <a:avLst>
            <a:gd name="adj1" fmla="val 11880000"/>
            <a:gd name="adj2" fmla="val 16200000"/>
            <a:gd name="adj3" fmla="val 463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375096D-D34E-481A-B193-351A45E7C73C}">
      <dsp:nvSpPr>
        <dsp:cNvPr id="0" name=""/>
        <dsp:cNvSpPr/>
      </dsp:nvSpPr>
      <dsp:spPr>
        <a:xfrm>
          <a:off x="944119" y="808833"/>
          <a:ext cx="5388762" cy="5388762"/>
        </a:xfrm>
        <a:prstGeom prst="blockArc">
          <a:avLst>
            <a:gd name="adj1" fmla="val 7560000"/>
            <a:gd name="adj2" fmla="val 11880000"/>
            <a:gd name="adj3" fmla="val 463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A1E9A6-EC07-4852-BFCA-575C4703A02E}">
      <dsp:nvSpPr>
        <dsp:cNvPr id="0" name=""/>
        <dsp:cNvSpPr/>
      </dsp:nvSpPr>
      <dsp:spPr>
        <a:xfrm>
          <a:off x="944119" y="808833"/>
          <a:ext cx="5388762" cy="5388762"/>
        </a:xfrm>
        <a:prstGeom prst="blockArc">
          <a:avLst>
            <a:gd name="adj1" fmla="val 3240000"/>
            <a:gd name="adj2" fmla="val 7560000"/>
            <a:gd name="adj3" fmla="val 463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FB97AB4-269A-4A36-A5B6-4F607D2614FD}">
      <dsp:nvSpPr>
        <dsp:cNvPr id="0" name=""/>
        <dsp:cNvSpPr/>
      </dsp:nvSpPr>
      <dsp:spPr>
        <a:xfrm>
          <a:off x="944119" y="808833"/>
          <a:ext cx="5388762" cy="5388762"/>
        </a:xfrm>
        <a:prstGeom prst="blockArc">
          <a:avLst>
            <a:gd name="adj1" fmla="val 20520000"/>
            <a:gd name="adj2" fmla="val 3240000"/>
            <a:gd name="adj3" fmla="val 463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81B6BA1-3B48-4B90-BF66-0BD6C6EFFA63}">
      <dsp:nvSpPr>
        <dsp:cNvPr id="0" name=""/>
        <dsp:cNvSpPr/>
      </dsp:nvSpPr>
      <dsp:spPr>
        <a:xfrm>
          <a:off x="944119" y="808833"/>
          <a:ext cx="5388762" cy="5388762"/>
        </a:xfrm>
        <a:prstGeom prst="blockArc">
          <a:avLst>
            <a:gd name="adj1" fmla="val 16200000"/>
            <a:gd name="adj2" fmla="val 20520000"/>
            <a:gd name="adj3" fmla="val 4639"/>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E3DEFCC-4ED9-4BA3-B578-4EB13F2EEDCA}">
      <dsp:nvSpPr>
        <dsp:cNvPr id="0" name=""/>
        <dsp:cNvSpPr/>
      </dsp:nvSpPr>
      <dsp:spPr>
        <a:xfrm>
          <a:off x="2398425" y="2263139"/>
          <a:ext cx="2480150" cy="2480150"/>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sv-SE" sz="2700" kern="1200" dirty="0"/>
            <a:t>Värdegrund</a:t>
          </a:r>
        </a:p>
      </dsp:txBody>
      <dsp:txXfrm>
        <a:off x="2761635" y="2626349"/>
        <a:ext cx="1753730" cy="1753730"/>
      </dsp:txXfrm>
    </dsp:sp>
    <dsp:sp modelId="{5054EDD1-0EEE-4C6D-8144-EF6ECB32D8E2}">
      <dsp:nvSpPr>
        <dsp:cNvPr id="0" name=""/>
        <dsp:cNvSpPr/>
      </dsp:nvSpPr>
      <dsp:spPr>
        <a:xfrm>
          <a:off x="2770448" y="3280"/>
          <a:ext cx="1736105" cy="173610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sv-SE" sz="1700" kern="1200" dirty="0"/>
            <a:t>Glädje &amp; Gemenskap</a:t>
          </a:r>
        </a:p>
      </dsp:txBody>
      <dsp:txXfrm>
        <a:off x="3024695" y="257527"/>
        <a:ext cx="1227611" cy="1227611"/>
      </dsp:txXfrm>
    </dsp:sp>
    <dsp:sp modelId="{E487C6F7-0C56-419F-BA8D-7A68D2581624}">
      <dsp:nvSpPr>
        <dsp:cNvPr id="0" name=""/>
        <dsp:cNvSpPr/>
      </dsp:nvSpPr>
      <dsp:spPr>
        <a:xfrm>
          <a:off x="5273516" y="1821865"/>
          <a:ext cx="1736105" cy="173610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dirty="0"/>
            <a:t>Demokrati </a:t>
          </a:r>
        </a:p>
      </dsp:txBody>
      <dsp:txXfrm>
        <a:off x="5527763" y="2076112"/>
        <a:ext cx="1227611" cy="1227611"/>
      </dsp:txXfrm>
    </dsp:sp>
    <dsp:sp modelId="{8CEE48EB-A58A-43DA-9138-864E529D41BD}">
      <dsp:nvSpPr>
        <dsp:cNvPr id="0" name=""/>
        <dsp:cNvSpPr/>
      </dsp:nvSpPr>
      <dsp:spPr>
        <a:xfrm>
          <a:off x="4317429" y="4764398"/>
          <a:ext cx="1736105" cy="173610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a:t>Jämställdhet</a:t>
          </a:r>
          <a:endParaRPr lang="sv-SE" sz="1700" kern="1200" dirty="0"/>
        </a:p>
      </dsp:txBody>
      <dsp:txXfrm>
        <a:off x="4571676" y="5018645"/>
        <a:ext cx="1227611" cy="1227611"/>
      </dsp:txXfrm>
    </dsp:sp>
    <dsp:sp modelId="{D40BED12-3836-44FD-9B49-D79BCC44E3C0}">
      <dsp:nvSpPr>
        <dsp:cNvPr id="0" name=""/>
        <dsp:cNvSpPr/>
      </dsp:nvSpPr>
      <dsp:spPr>
        <a:xfrm>
          <a:off x="1223467" y="4764398"/>
          <a:ext cx="1736105" cy="173610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a:t>Respekt</a:t>
          </a:r>
          <a:endParaRPr lang="sv-SE" sz="1700" kern="1200" dirty="0"/>
        </a:p>
      </dsp:txBody>
      <dsp:txXfrm>
        <a:off x="1477714" y="5018645"/>
        <a:ext cx="1227611" cy="1227611"/>
      </dsp:txXfrm>
    </dsp:sp>
    <dsp:sp modelId="{60A0F761-8883-4273-B558-9BA725CEF47C}">
      <dsp:nvSpPr>
        <dsp:cNvPr id="0" name=""/>
        <dsp:cNvSpPr/>
      </dsp:nvSpPr>
      <dsp:spPr>
        <a:xfrm>
          <a:off x="267380" y="1821865"/>
          <a:ext cx="1736105" cy="173610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sv-SE" sz="1700" kern="1200"/>
            <a:t>Tillgänglighet för alla</a:t>
          </a:r>
          <a:endParaRPr lang="sv-SE" sz="1700" kern="1200" dirty="0"/>
        </a:p>
      </dsp:txBody>
      <dsp:txXfrm>
        <a:off x="521627" y="2076112"/>
        <a:ext cx="1227611" cy="12276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A0616-C13B-4694-8585-09DFD9848E5F}" type="datetimeFigureOut">
              <a:rPr lang="sv-SE" smtClean="0"/>
              <a:t>2019-05-05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C2A60-8E21-4B41-A0BE-57227FF14AFF}" type="slidenum">
              <a:rPr lang="sv-SE" smtClean="0"/>
              <a:t>‹#›</a:t>
            </a:fld>
            <a:endParaRPr lang="sv-SE"/>
          </a:p>
        </p:txBody>
      </p:sp>
    </p:spTree>
    <p:extLst>
      <p:ext uri="{BB962C8B-B14F-4D97-AF65-F5344CB8AC3E}">
        <p14:creationId xmlns:p14="http://schemas.microsoft.com/office/powerpoint/2010/main" val="382363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2-3 grupper som ritar upp en matris med fokusområdena – aktiviteter 2019 och målbild 2025</a:t>
            </a:r>
          </a:p>
          <a:p>
            <a:r>
              <a:rPr lang="sv-SE" dirty="0"/>
              <a:t>Uppgiften är att under 20min, utifrån fokusområdena och de strategiska initiativen, ta fram förslag på vad styrelsens </a:t>
            </a:r>
            <a:r>
              <a:rPr lang="sv-SE" dirty="0" err="1"/>
              <a:t>arktiviteter</a:t>
            </a:r>
            <a:r>
              <a:rPr lang="sv-SE" dirty="0"/>
              <a:t> behöver vara under 2019 inom varje område.</a:t>
            </a:r>
          </a:p>
          <a:p>
            <a:r>
              <a:rPr lang="sv-SE" dirty="0"/>
              <a:t>Vad behöver vi som styrelse göra för att få igång arbetet? </a:t>
            </a:r>
          </a:p>
          <a:p>
            <a:r>
              <a:rPr lang="sv-SE" dirty="0"/>
              <a:t>Sätt upp </a:t>
            </a:r>
            <a:r>
              <a:rPr lang="sv-SE" dirty="0" err="1"/>
              <a:t>blädderbladen</a:t>
            </a:r>
            <a:r>
              <a:rPr lang="sv-SE" dirty="0"/>
              <a:t> och låt grupperna redovisa sina idéer. Samla 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56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var den Milou lyckades få ut av tidigare möten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1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EF234A-781D-47E6-86CD-9482E6F84F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F3A0828-DC63-4679-B172-2D17F89E0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9F66E73-669E-4AB0-91EC-020260655E78}"/>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F0153190-DBEC-445A-A681-AECA308C9D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E5C152-73FC-4024-8406-5913E327ED37}"/>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241885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75AFFE-A37C-4F4B-9C7F-ECFFF91578E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E9F7649-5EA4-44DC-850A-E33F16E24CA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67955BC-F076-40EC-AE9A-FD8671AA3CE6}"/>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CC5D708F-B75A-42AB-B2EE-56DE819620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F2F53A-3488-4A36-B0F7-A95D03D1700B}"/>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136674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7C45EA5-5858-47A1-8B09-C5086476885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61F1AC6-8B1C-4BC3-820B-CE5A6B1268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FD3C25B-7FE2-4DD7-9AEA-B1358F597879}"/>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887B4881-4428-451A-9E4F-E24CB3FFAF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7D5213-8C54-4F63-8D8B-D5066052058E}"/>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50927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3132137"/>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AB4EC6E5-1BBF-4308-8BDB-27074D1D8F80}"/>
              </a:ext>
            </a:extLst>
          </p:cNvPr>
          <p:cNvPicPr>
            <a:picLocks noChangeAspect="1"/>
          </p:cNvPicPr>
          <p:nvPr userDrawn="1"/>
        </p:nvPicPr>
        <p:blipFill>
          <a:blip r:embed="rId2"/>
          <a:stretch>
            <a:fillRect/>
          </a:stretch>
        </p:blipFill>
        <p:spPr>
          <a:xfrm>
            <a:off x="720726" y="5717873"/>
            <a:ext cx="2240632" cy="426661"/>
          </a:xfrm>
          <a:prstGeom prst="rect">
            <a:avLst/>
          </a:prstGeom>
        </p:spPr>
      </p:pic>
      <p:pic>
        <p:nvPicPr>
          <p:cNvPr id="35" name="Bildobjekt 34">
            <a:extLst>
              <a:ext uri="{FF2B5EF4-FFF2-40B4-BE49-F238E27FC236}">
                <a16:creationId xmlns:a16="http://schemas.microsoft.com/office/drawing/2014/main" id="{ACBD8CF5-2FAA-4D60-B9C6-2E07B849260B}"/>
              </a:ext>
            </a:extLst>
          </p:cNvPr>
          <p:cNvPicPr>
            <a:picLocks noChangeAspect="1"/>
          </p:cNvPicPr>
          <p:nvPr userDrawn="1"/>
        </p:nvPicPr>
        <p:blipFill>
          <a:blip r:embed="rId3"/>
          <a:stretch>
            <a:fillRect/>
          </a:stretch>
        </p:blipFill>
        <p:spPr>
          <a:xfrm>
            <a:off x="3207611" y="5704576"/>
            <a:ext cx="821807" cy="426661"/>
          </a:xfrm>
          <a:prstGeom prst="rect">
            <a:avLst/>
          </a:prstGeom>
        </p:spPr>
      </p:pic>
    </p:spTree>
    <p:extLst>
      <p:ext uri="{BB962C8B-B14F-4D97-AF65-F5344CB8AC3E}">
        <p14:creationId xmlns:p14="http://schemas.microsoft.com/office/powerpoint/2010/main" val="200617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4"/>
            <a:ext cx="5367632" cy="1366838"/>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48980"/>
            <a:ext cx="5367633" cy="3896258"/>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
Nivå två
Nivå tre
Nivå fyra
Nivå fem</a:t>
            </a:r>
            <a:endParaRPr lang="sv-SE" dirty="0"/>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27" name="Bildobjekt 26">
            <a:extLst>
              <a:ext uri="{FF2B5EF4-FFF2-40B4-BE49-F238E27FC236}">
                <a16:creationId xmlns:a16="http://schemas.microsoft.com/office/drawing/2014/main" id="{52D7E7EA-0FCD-40C3-8262-AC986CDCDA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5189" y="163512"/>
            <a:ext cx="435588" cy="407988"/>
          </a:xfrm>
          <a:prstGeom prst="rect">
            <a:avLst/>
          </a:prstGeom>
        </p:spPr>
      </p:pic>
      <p:pic>
        <p:nvPicPr>
          <p:cNvPr id="28" name="Bildobjekt 27">
            <a:extLst>
              <a:ext uri="{FF2B5EF4-FFF2-40B4-BE49-F238E27FC236}">
                <a16:creationId xmlns:a16="http://schemas.microsoft.com/office/drawing/2014/main" id="{BCEAB4A1-3CC2-4BD4-A1D5-22509BB19B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26497" y="185818"/>
            <a:ext cx="742876" cy="385682"/>
          </a:xfrm>
          <a:prstGeom prst="rect">
            <a:avLst/>
          </a:prstGeom>
        </p:spPr>
      </p:pic>
    </p:spTree>
    <p:extLst>
      <p:ext uri="{BB962C8B-B14F-4D97-AF65-F5344CB8AC3E}">
        <p14:creationId xmlns:p14="http://schemas.microsoft.com/office/powerpoint/2010/main" val="32340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4"/>
            <a:ext cx="5384126" cy="1366838"/>
          </a:xfrm>
        </p:spPr>
        <p:txBody>
          <a:bodyPr anchor="b" anchorCtr="0"/>
          <a:lstStyle>
            <a:lvl1pPr>
              <a:defRPr>
                <a:solidFill>
                  <a:schemeClr val="bg1"/>
                </a:solidFill>
              </a:defRPr>
            </a:lvl1pPr>
          </a:lstStyle>
          <a:p>
            <a:r>
              <a:rPr lang="sv-SE" dirty="0"/>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48980"/>
            <a:ext cx="5384127" cy="3896258"/>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
Nivå två
Nivå tre
Nivå fyra
Nivå fem</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27" name="Bildobjekt 26">
            <a:extLst>
              <a:ext uri="{FF2B5EF4-FFF2-40B4-BE49-F238E27FC236}">
                <a16:creationId xmlns:a16="http://schemas.microsoft.com/office/drawing/2014/main" id="{52D7E7EA-0FCD-40C3-8262-AC986CDCDA20}"/>
              </a:ext>
            </a:extLst>
          </p:cNvPr>
          <p:cNvPicPr>
            <a:picLocks noChangeAspect="1"/>
          </p:cNvPicPr>
          <p:nvPr userDrawn="1"/>
        </p:nvPicPr>
        <p:blipFill>
          <a:blip r:embed="rId2"/>
          <a:stretch>
            <a:fillRect/>
          </a:stretch>
        </p:blipFill>
        <p:spPr>
          <a:xfrm>
            <a:off x="10605189" y="163512"/>
            <a:ext cx="435588" cy="407988"/>
          </a:xfrm>
          <a:prstGeom prst="rect">
            <a:avLst/>
          </a:prstGeom>
        </p:spPr>
      </p:pic>
      <p:pic>
        <p:nvPicPr>
          <p:cNvPr id="28" name="Bildobjekt 27">
            <a:extLst>
              <a:ext uri="{FF2B5EF4-FFF2-40B4-BE49-F238E27FC236}">
                <a16:creationId xmlns:a16="http://schemas.microsoft.com/office/drawing/2014/main" id="{BCEAB4A1-3CC2-4BD4-A1D5-22509BB19B36}"/>
              </a:ext>
            </a:extLst>
          </p:cNvPr>
          <p:cNvPicPr>
            <a:picLocks noChangeAspect="1"/>
          </p:cNvPicPr>
          <p:nvPr userDrawn="1"/>
        </p:nvPicPr>
        <p:blipFill>
          <a:blip r:embed="rId3"/>
          <a:stretch>
            <a:fillRect/>
          </a:stretch>
        </p:blipFill>
        <p:spPr>
          <a:xfrm>
            <a:off x="11226497" y="185818"/>
            <a:ext cx="742876" cy="385682"/>
          </a:xfrm>
          <a:prstGeom prst="rect">
            <a:avLst/>
          </a:prstGeom>
        </p:spPr>
      </p:pic>
    </p:spTree>
    <p:extLst>
      <p:ext uri="{BB962C8B-B14F-4D97-AF65-F5344CB8AC3E}">
        <p14:creationId xmlns:p14="http://schemas.microsoft.com/office/powerpoint/2010/main" val="326476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497086"/>
            <a:ext cx="14208125" cy="4438198"/>
          </a:xfrm>
          <a:blipFill>
            <a:blip r:embed="rId2"/>
            <a:stretch>
              <a:fillRect/>
            </a:stretch>
          </a:blipFill>
        </p:spPr>
        <p:txBody>
          <a:bodyPr/>
          <a:lstStyle>
            <a:lvl1pPr marL="0" indent="0">
              <a:buNone/>
              <a:defRPr/>
            </a:lvl1pPr>
          </a:lstStyle>
          <a:p>
            <a:pPr lvl="0"/>
            <a:r>
              <a:rPr lang="sv-SE" dirty="0"/>
              <a:t> </a:t>
            </a:r>
          </a:p>
        </p:txBody>
      </p:sp>
      <p:sp>
        <p:nvSpPr>
          <p:cNvPr id="8" name="Platshållare för text 7">
            <a:extLst>
              <a:ext uri="{FF2B5EF4-FFF2-40B4-BE49-F238E27FC236}">
                <a16:creationId xmlns:a16="http://schemas.microsoft.com/office/drawing/2014/main" id="{3953FDB3-EC6E-4A82-BBD5-310EE3C63743}"/>
              </a:ext>
            </a:extLst>
          </p:cNvPr>
          <p:cNvSpPr>
            <a:spLocks noGrp="1"/>
          </p:cNvSpPr>
          <p:nvPr>
            <p:ph type="body" sz="quarter" idx="15" hasCustomPrompt="1"/>
          </p:nvPr>
        </p:nvSpPr>
        <p:spPr>
          <a:xfrm>
            <a:off x="10609263" y="161924"/>
            <a:ext cx="433387" cy="414338"/>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
        <p:nvSpPr>
          <p:cNvPr id="20" name="Platshållare för text 19">
            <a:extLst>
              <a:ext uri="{FF2B5EF4-FFF2-40B4-BE49-F238E27FC236}">
                <a16:creationId xmlns:a16="http://schemas.microsoft.com/office/drawing/2014/main" id="{0BFAB6CC-BE72-4505-ADC9-D1E7E8661993}"/>
              </a:ext>
            </a:extLst>
          </p:cNvPr>
          <p:cNvSpPr>
            <a:spLocks noGrp="1"/>
          </p:cNvSpPr>
          <p:nvPr>
            <p:ph type="body" sz="quarter" idx="16" hasCustomPrompt="1"/>
          </p:nvPr>
        </p:nvSpPr>
        <p:spPr>
          <a:xfrm>
            <a:off x="11227593" y="183754"/>
            <a:ext cx="738187" cy="390127"/>
          </a:xfr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55416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35407"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48980"/>
            <a:ext cx="5370312" cy="3896258"/>
          </a:xfrm>
        </p:spPr>
        <p:txBody>
          <a:bodyPr/>
          <a:lstStyle/>
          <a:p>
            <a:pPr lvl="0"/>
            <a:r>
              <a:rPr lang="sv-SE"/>
              <a:t>Redigera format för bakgrundstext
Nivå två
Nivå tre
Nivå fyra
Nivå fem</a:t>
            </a:r>
            <a:endParaRPr lang="sv-SE" dirty="0"/>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204398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5188245"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90" y="2448980"/>
            <a:ext cx="5190924" cy="3896258"/>
          </a:xfrm>
        </p:spPr>
        <p:txBody>
          <a:bodyPr/>
          <a:lstStyle/>
          <a:p>
            <a:pPr lvl="0"/>
            <a:r>
              <a:rPr lang="sv-SE"/>
              <a:t>Redigera format för bakgrundstext
Nivå två
Nivå tre
Nivå fyra
Nivå fem</a:t>
            </a:r>
            <a:endParaRPr lang="sv-SE" dirty="0"/>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44575"/>
            <a:ext cx="5689601" cy="5300663"/>
          </a:xfrm>
        </p:spPr>
        <p:txBody>
          <a:bodyPr anchor="ctr" anchorCtr="0"/>
          <a:lstStyle>
            <a:lvl1pPr marL="0" indent="0" algn="ctr">
              <a:buNone/>
              <a:defRPr sz="1600"/>
            </a:lvl1pPr>
          </a:lstStyle>
          <a:p>
            <a:r>
              <a:rPr lang="sv-SE"/>
              <a:t>Klicka på ikonen för att lägga till en bild</a:t>
            </a:r>
            <a:endParaRPr lang="sv-SE" dirty="0"/>
          </a:p>
        </p:txBody>
      </p:sp>
    </p:spTree>
    <p:extLst>
      <p:ext uri="{BB962C8B-B14F-4D97-AF65-F5344CB8AC3E}">
        <p14:creationId xmlns:p14="http://schemas.microsoft.com/office/powerpoint/2010/main" val="1768856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vå delar">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44575"/>
            <a:ext cx="5170705" cy="5300663"/>
          </a:xfrm>
        </p:spPr>
        <p:txBody>
          <a:bodyPr anchor="ctr" anchorCtr="0"/>
          <a:lstStyle>
            <a:lvl1pPr marL="0" indent="0" algn="ctr">
              <a:buNone/>
              <a:defRPr sz="1600"/>
            </a:lvl1pPr>
          </a:lstStyle>
          <a:p>
            <a:r>
              <a:rPr lang="sv-SE"/>
              <a:t>Klicka på ikonen för att lägga till en bild</a:t>
            </a:r>
            <a:endParaRPr lang="sv-SE" dirty="0"/>
          </a:p>
        </p:txBody>
      </p:sp>
      <p:sp>
        <p:nvSpPr>
          <p:cNvPr id="2" name="Rubrik 1"/>
          <p:cNvSpPr>
            <a:spLocks noGrp="1"/>
          </p:cNvSpPr>
          <p:nvPr>
            <p:ph type="title"/>
          </p:nvPr>
        </p:nvSpPr>
        <p:spPr>
          <a:xfrm>
            <a:off x="6275388" y="1029494"/>
            <a:ext cx="5689600"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48980"/>
            <a:ext cx="5689600" cy="3896258"/>
          </a:xfrm>
        </p:spPr>
        <p:txBody>
          <a:body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178238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939009"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63799"/>
            <a:ext cx="3786481" cy="3881438"/>
          </a:xfrm>
        </p:spPr>
        <p:txBody>
          <a:bodyPr/>
          <a:lstStyle/>
          <a:p>
            <a:pPr lvl="0"/>
            <a:r>
              <a:rPr lang="sv-SE"/>
              <a:t>Redigera format för bakgrundstext
Nivå två
Nivå tre
Nivå fyra
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63803"/>
            <a:ext cx="3787200" cy="3881436"/>
          </a:xfrm>
        </p:spPr>
        <p:txBody>
          <a:bodyPr/>
          <a:lstStyle/>
          <a:p>
            <a:pPr lvl="0"/>
            <a:r>
              <a:rPr lang="sv-SE"/>
              <a:t>Redigera format för bakgrundstext
Nivå två
Nivå tre
Nivå fyra
Nivå fem</a:t>
            </a:r>
            <a:endParaRPr lang="sv-SE" dirty="0"/>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63802"/>
            <a:ext cx="3297610" cy="3881436"/>
          </a:xfrm>
        </p:spPr>
        <p:txBody>
          <a:bodyPr anchor="ctr" anchorCtr="0"/>
          <a:lstStyle>
            <a:lvl1pPr marL="0" indent="0">
              <a:buNone/>
              <a:defRPr sz="1400"/>
            </a:lvl1pPr>
          </a:lstStyle>
          <a:p>
            <a:r>
              <a:rPr lang="sv-SE" dirty="0"/>
              <a:t>   Klicka på ikonen för att lägga till en bild</a:t>
            </a:r>
          </a:p>
        </p:txBody>
      </p:sp>
    </p:spTree>
    <p:extLst>
      <p:ext uri="{BB962C8B-B14F-4D97-AF65-F5344CB8AC3E}">
        <p14:creationId xmlns:p14="http://schemas.microsoft.com/office/powerpoint/2010/main" val="94538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61376-2DBD-4C27-91E9-BB9800F1CE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C682EA9-6209-478E-AA60-877CECCBF34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6C39ED-395A-4B8D-8D36-84F7F6B5596A}"/>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0FD6DD95-5FA9-46B0-B0B4-4C011637B0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15392A-E91D-4C31-91FC-07FF25D0FC0E}"/>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51630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650434"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63800"/>
            <a:ext cx="3690958" cy="3881437"/>
          </a:xfrm>
        </p:spPr>
        <p:txBody>
          <a:bodyPr/>
          <a:lstStyle/>
          <a:p>
            <a:pPr lvl="0"/>
            <a:r>
              <a:rPr lang="sv-SE"/>
              <a:t>Redigera format för bakgrundstext
Nivå två
Nivå tre
Nivå fyra
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7845" y="2463800"/>
            <a:ext cx="3690958" cy="3881438"/>
          </a:xfrm>
        </p:spPr>
        <p:txBody>
          <a:bodyPr/>
          <a:lstStyle/>
          <a:p>
            <a:pPr lvl="0"/>
            <a:r>
              <a:rPr lang="sv-SE"/>
              <a:t>Redigera format för bakgrundstext
Nivå två
Nivå tre
Nivå fyra
Nivå fem</a:t>
            </a:r>
            <a:endParaRPr lang="sv-SE" dirty="0"/>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1135484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5375770" cy="1366838"/>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48980"/>
            <a:ext cx="5378450" cy="3896258"/>
          </a:xfrm>
        </p:spPr>
        <p:txBody>
          <a:bodyPr/>
          <a:lstStyle/>
          <a:p>
            <a:pPr lvl="0"/>
            <a:r>
              <a:rPr lang="sv-SE"/>
              <a:t>Redigera format för bakgrundstext
Nivå två
Nivå tre
Nivå fyra
Nivå fem</a:t>
            </a:r>
            <a:endParaRPr lang="sv-SE" dirty="0"/>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endParaRPr lang="sv-SE" dirty="0"/>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endParaRPr lang="sv-SE" dirty="0"/>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endParaRPr lang="sv-SE" dirty="0"/>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endParaRPr lang="sv-SE" dirty="0"/>
          </a:p>
        </p:txBody>
      </p:sp>
    </p:spTree>
    <p:extLst>
      <p:ext uri="{BB962C8B-B14F-4D97-AF65-F5344CB8AC3E}">
        <p14:creationId xmlns:p14="http://schemas.microsoft.com/office/powerpoint/2010/main" val="2290706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vå dela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Redigera format för bakgrundstext
Nivå två
Nivå tre
Nivå fyra
Nivå fem</a:t>
            </a:r>
            <a:endParaRPr lang="sv-SE" dirty="0"/>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95500"/>
            <a:ext cx="3600000" cy="317500"/>
          </a:xfrm>
        </p:spPr>
        <p:txBody>
          <a:bodyPr/>
          <a:lstStyle>
            <a:lvl1pPr marL="0" indent="0">
              <a:buNone/>
              <a:defRPr b="1"/>
            </a:lvl1pPr>
          </a:lstStyle>
          <a:p>
            <a:pPr lvl="0"/>
            <a:r>
              <a:rPr lang="sv-SE"/>
              <a:t>Redigera format för bakgrundstext
Nivå två
Nivå tre
Nivå fyra
Nivå fem</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95500"/>
            <a:ext cx="3600000" cy="317500"/>
          </a:xfrm>
        </p:spPr>
        <p:txBody>
          <a:bodyPr/>
          <a:lstStyle>
            <a:lvl1pPr marL="0" indent="0">
              <a:buNone/>
              <a:defRPr b="1" i="0"/>
            </a:lvl1pPr>
          </a:lstStyle>
          <a:p>
            <a:pPr lvl="0"/>
            <a:r>
              <a:rPr lang="sv-SE"/>
              <a:t>Redigera format för bakgrundstext
Nivå två
Nivå tre
Nivå fyra
Nivå fem</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95500"/>
            <a:ext cx="3600000" cy="317500"/>
          </a:xfrm>
        </p:spPr>
        <p:txBody>
          <a:bodyPr/>
          <a:lstStyle>
            <a:lvl1pPr marL="0" indent="0">
              <a:buNone/>
              <a:defRPr b="1"/>
            </a:lvl1pPr>
          </a:lstStyle>
          <a:p>
            <a:pPr lvl="0"/>
            <a:r>
              <a:rPr lang="sv-SE"/>
              <a:t>Redigera format för bakgrundstext
Nivå två
Nivå tre
Nivå fyra
Nivå fem</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13162"/>
          </a:xfrm>
        </p:spPr>
        <p:txBody>
          <a:bodyPr/>
          <a:lstStyle/>
          <a:p>
            <a:pPr lvl="0"/>
            <a:r>
              <a:rPr lang="sv-SE"/>
              <a:t>Redigera format för bakgrundstext
Nivå två
Nivå tre
Nivå fyra
Nivå fem</a:t>
            </a:r>
            <a:endParaRPr lang="sv-SE" dirty="0"/>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13162"/>
          </a:xfrm>
        </p:spPr>
        <p:txBody>
          <a:bodyPr/>
          <a:lstStyle/>
          <a:p>
            <a:pPr lvl="0"/>
            <a:r>
              <a:rPr lang="sv-SE"/>
              <a:t>Redigera format för bakgrundstext
Nivå två
Nivå tre
Nivå fyra
Nivå fem</a:t>
            </a:r>
            <a:endParaRPr lang="sv-SE" dirty="0"/>
          </a:p>
        </p:txBody>
      </p:sp>
    </p:spTree>
    <p:extLst>
      <p:ext uri="{BB962C8B-B14F-4D97-AF65-F5344CB8AC3E}">
        <p14:creationId xmlns:p14="http://schemas.microsoft.com/office/powerpoint/2010/main" val="2607700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3"/>
            <a:ext cx="7442200" cy="3132137"/>
          </a:xfrm>
        </p:spPr>
        <p:txBody>
          <a:bodyPr anchor="t" anchorCtr="0"/>
          <a:lstStyle>
            <a:lvl1pPr algn="l">
              <a:defRPr sz="6500">
                <a:solidFill>
                  <a:schemeClr val="bg1"/>
                </a:solidFill>
              </a:defRPr>
            </a:lvl1pPr>
          </a:lstStyle>
          <a:p>
            <a:r>
              <a:rPr lang="sv-SE" dirty="0"/>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AB4EC6E5-1BBF-4308-8BDB-27074D1D8F80}"/>
              </a:ext>
            </a:extLst>
          </p:cNvPr>
          <p:cNvPicPr>
            <a:picLocks noChangeAspect="1"/>
          </p:cNvPicPr>
          <p:nvPr userDrawn="1"/>
        </p:nvPicPr>
        <p:blipFill>
          <a:blip r:embed="rId2"/>
          <a:stretch>
            <a:fillRect/>
          </a:stretch>
        </p:blipFill>
        <p:spPr>
          <a:xfrm>
            <a:off x="720726" y="5717873"/>
            <a:ext cx="2240632" cy="426661"/>
          </a:xfrm>
          <a:prstGeom prst="rect">
            <a:avLst/>
          </a:prstGeom>
        </p:spPr>
      </p:pic>
      <p:pic>
        <p:nvPicPr>
          <p:cNvPr id="35" name="Bildobjekt 34">
            <a:extLst>
              <a:ext uri="{FF2B5EF4-FFF2-40B4-BE49-F238E27FC236}">
                <a16:creationId xmlns:a16="http://schemas.microsoft.com/office/drawing/2014/main" id="{ACBD8CF5-2FAA-4D60-B9C6-2E07B849260B}"/>
              </a:ext>
            </a:extLst>
          </p:cNvPr>
          <p:cNvPicPr>
            <a:picLocks noChangeAspect="1"/>
          </p:cNvPicPr>
          <p:nvPr userDrawn="1"/>
        </p:nvPicPr>
        <p:blipFill>
          <a:blip r:embed="rId3"/>
          <a:stretch>
            <a:fillRect/>
          </a:stretch>
        </p:blipFill>
        <p:spPr>
          <a:xfrm>
            <a:off x="3207611" y="5704576"/>
            <a:ext cx="821807" cy="426661"/>
          </a:xfrm>
          <a:prstGeom prst="rect">
            <a:avLst/>
          </a:prstGeom>
        </p:spPr>
      </p:pic>
    </p:spTree>
    <p:extLst>
      <p:ext uri="{BB962C8B-B14F-4D97-AF65-F5344CB8AC3E}">
        <p14:creationId xmlns:p14="http://schemas.microsoft.com/office/powerpoint/2010/main" val="4245596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7183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p:bg>
      <p:bgPr>
        <a:solidFill>
          <a:schemeClr val="bg1"/>
        </a:solidFill>
        <a:effectLst/>
      </p:bgPr>
    </p:bg>
    <p:spTree>
      <p:nvGrpSpPr>
        <p:cNvPr id="1" name=""/>
        <p:cNvGrpSpPr/>
        <p:nvPr/>
      </p:nvGrpSpPr>
      <p:grpSpPr>
        <a:xfrm>
          <a:off x="0" y="0"/>
          <a:ext cx="0" cy="0"/>
          <a:chOff x="0" y="0"/>
          <a:chExt cx="0" cy="0"/>
        </a:xfrm>
      </p:grpSpPr>
      <p:sp>
        <p:nvSpPr>
          <p:cNvPr id="9" name="Rubrik 1"/>
          <p:cNvSpPr>
            <a:spLocks noGrp="1"/>
          </p:cNvSpPr>
          <p:nvPr>
            <p:ph type="title"/>
          </p:nvPr>
        </p:nvSpPr>
        <p:spPr>
          <a:xfrm>
            <a:off x="1391477" y="620688"/>
            <a:ext cx="10177131" cy="601124"/>
          </a:xfrm>
          <a:prstGeom prst="rect">
            <a:avLst/>
          </a:prstGeom>
        </p:spPr>
        <p:txBody>
          <a:bodyPr/>
          <a:lstStyle>
            <a:lvl1pPr algn="l">
              <a:defRPr sz="1575">
                <a:latin typeface="Calibri Bold" pitchFamily="34" charset="0"/>
                <a:cs typeface="Calibri Bold" pitchFamily="34" charset="0"/>
              </a:defRPr>
            </a:lvl1pPr>
          </a:lstStyle>
          <a:p>
            <a:r>
              <a:rPr lang="sv-SE"/>
              <a:t>Klicka här för att ändra format</a:t>
            </a:r>
            <a:endParaRPr lang="sv-SE" dirty="0"/>
          </a:p>
        </p:txBody>
      </p:sp>
      <p:sp>
        <p:nvSpPr>
          <p:cNvPr id="11" name="Platshållare för text 10"/>
          <p:cNvSpPr>
            <a:spLocks noGrp="1"/>
          </p:cNvSpPr>
          <p:nvPr>
            <p:ph type="body" sz="quarter" idx="10"/>
          </p:nvPr>
        </p:nvSpPr>
        <p:spPr>
          <a:xfrm>
            <a:off x="1391480" y="1556792"/>
            <a:ext cx="9985109" cy="4104456"/>
          </a:xfrm>
          <a:prstGeom prst="rect">
            <a:avLst/>
          </a:prstGeom>
        </p:spPr>
        <p:txBody>
          <a:bodyPr/>
          <a:lstStyle>
            <a:lvl1pPr>
              <a:defRPr sz="1238">
                <a:latin typeface="Calibri" pitchFamily="34" charset="0"/>
                <a:cs typeface="Calibri" pitchFamily="34" charset="0"/>
              </a:defRPr>
            </a:lvl1pPr>
            <a:lvl2pPr>
              <a:defRPr sz="1238">
                <a:latin typeface="Calibri" pitchFamily="34" charset="0"/>
                <a:cs typeface="Calibri" pitchFamily="34" charset="0"/>
              </a:defRPr>
            </a:lvl2pPr>
            <a:lvl3pPr>
              <a:defRPr sz="1238">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2"/>
          <p:cNvSpPr>
            <a:spLocks noGrp="1"/>
          </p:cNvSpPr>
          <p:nvPr>
            <p:ph type="body" idx="1"/>
          </p:nvPr>
        </p:nvSpPr>
        <p:spPr>
          <a:xfrm>
            <a:off x="4175787" y="6285600"/>
            <a:ext cx="7278852" cy="204844"/>
          </a:xfrm>
          <a:prstGeom prst="rect">
            <a:avLst/>
          </a:prstGeom>
        </p:spPr>
        <p:txBody>
          <a:bodyPr anchor="t"/>
          <a:lstStyle>
            <a:lvl1pPr marL="0" indent="0" algn="r">
              <a:spcBef>
                <a:spcPts val="0"/>
              </a:spcBef>
              <a:buNone/>
              <a:defRPr sz="563" b="0" i="0" cap="all" baseline="0">
                <a:solidFill>
                  <a:srgbClr val="1D4986"/>
                </a:solidFill>
                <a:latin typeface="Calibri"/>
                <a:cs typeface="Calibri" pitchFamily="34" charset="0"/>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sv-SE"/>
              <a:t>Klicka här för att ändra format på bakgrundstexten</a:t>
            </a:r>
          </a:p>
        </p:txBody>
      </p:sp>
    </p:spTree>
    <p:extLst>
      <p:ext uri="{BB962C8B-B14F-4D97-AF65-F5344CB8AC3E}">
        <p14:creationId xmlns:p14="http://schemas.microsoft.com/office/powerpoint/2010/main" val="16734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sp>
        <p:nvSpPr>
          <p:cNvPr id="11" name="Rubrik 1"/>
          <p:cNvSpPr>
            <a:spLocks noGrp="1"/>
          </p:cNvSpPr>
          <p:nvPr>
            <p:ph type="title"/>
          </p:nvPr>
        </p:nvSpPr>
        <p:spPr>
          <a:xfrm>
            <a:off x="1391477" y="620688"/>
            <a:ext cx="10177131" cy="601124"/>
          </a:xfrm>
          <a:prstGeom prst="rect">
            <a:avLst/>
          </a:prstGeom>
        </p:spPr>
        <p:txBody>
          <a:bodyPr/>
          <a:lstStyle>
            <a:lvl1pPr algn="l">
              <a:defRPr sz="2800">
                <a:latin typeface="Calibri Bold" pitchFamily="34" charset="0"/>
                <a:cs typeface="Calibri Bold" pitchFamily="34" charset="0"/>
              </a:defRPr>
            </a:lvl1pPr>
          </a:lstStyle>
          <a:p>
            <a:r>
              <a:rPr lang="sv-SE"/>
              <a:t>Klicka här för att ändra mall för rubrikformat</a:t>
            </a:r>
          </a:p>
        </p:txBody>
      </p:sp>
      <p:sp>
        <p:nvSpPr>
          <p:cNvPr id="9" name="Rätvinklig triangel 8"/>
          <p:cNvSpPr/>
          <p:nvPr userDrawn="1"/>
        </p:nvSpPr>
        <p:spPr bwMode="auto">
          <a:xfrm>
            <a:off x="0" y="0"/>
            <a:ext cx="936000" cy="6858000"/>
          </a:xfrm>
          <a:prstGeom prst="rtTriangle">
            <a:avLst/>
          </a:prstGeom>
          <a:solidFill>
            <a:srgbClr val="0066C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8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rPr>
              <a:t>      </a:t>
            </a:r>
          </a:p>
        </p:txBody>
      </p:sp>
      <p:pic>
        <p:nvPicPr>
          <p:cNvPr id="10" name="Bildobjekt 9" descr="RF_Marke_2014_prel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5774400"/>
            <a:ext cx="792088" cy="808590"/>
          </a:xfrm>
          <a:prstGeom prst="rect">
            <a:avLst/>
          </a:prstGeom>
        </p:spPr>
      </p:pic>
      <p:pic>
        <p:nvPicPr>
          <p:cNvPr id="12" name="Bildobjekt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1640" y="5873862"/>
            <a:ext cx="1368256" cy="709129"/>
          </a:xfrm>
          <a:prstGeom prst="rect">
            <a:avLst/>
          </a:prstGeom>
        </p:spPr>
      </p:pic>
    </p:spTree>
    <p:extLst>
      <p:ext uri="{BB962C8B-B14F-4D97-AF65-F5344CB8AC3E}">
        <p14:creationId xmlns:p14="http://schemas.microsoft.com/office/powerpoint/2010/main" val="26860084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22_Lodrät rubrik och text">
    <p:spTree>
      <p:nvGrpSpPr>
        <p:cNvPr id="1" name=""/>
        <p:cNvGrpSpPr/>
        <p:nvPr/>
      </p:nvGrpSpPr>
      <p:grpSpPr>
        <a:xfrm>
          <a:off x="0" y="0"/>
          <a:ext cx="0" cy="0"/>
          <a:chOff x="0" y="0"/>
          <a:chExt cx="0" cy="0"/>
        </a:xfrm>
      </p:grpSpPr>
      <p:pic>
        <p:nvPicPr>
          <p:cNvPr id="353" name="image36.jpeg"/>
          <p:cNvPicPr>
            <a:picLocks noChangeAspect="1"/>
          </p:cNvPicPr>
          <p:nvPr/>
        </p:nvPicPr>
        <p:blipFill>
          <a:blip r:embed="rId2">
            <a:extLst/>
          </a:blip>
          <a:stretch>
            <a:fillRect/>
          </a:stretch>
        </p:blipFill>
        <p:spPr>
          <a:xfrm>
            <a:off x="1" y="0"/>
            <a:ext cx="12189220" cy="6858000"/>
          </a:xfrm>
          <a:prstGeom prst="rect">
            <a:avLst/>
          </a:prstGeom>
          <a:ln w="12700">
            <a:miter lim="400000"/>
          </a:ln>
        </p:spPr>
      </p:pic>
      <p:pic>
        <p:nvPicPr>
          <p:cNvPr id="354" name="image2.png"/>
          <p:cNvPicPr>
            <a:picLocks noChangeAspect="1"/>
          </p:cNvPicPr>
          <p:nvPr/>
        </p:nvPicPr>
        <p:blipFill>
          <a:blip r:embed="rId3">
            <a:extLst/>
          </a:blip>
          <a:stretch>
            <a:fillRect/>
          </a:stretch>
        </p:blipFill>
        <p:spPr>
          <a:xfrm>
            <a:off x="446618" y="5913286"/>
            <a:ext cx="855415" cy="650497"/>
          </a:xfrm>
          <a:prstGeom prst="rect">
            <a:avLst/>
          </a:prstGeom>
          <a:ln w="12700">
            <a:miter lim="400000"/>
          </a:ln>
        </p:spPr>
      </p:pic>
      <p:pic>
        <p:nvPicPr>
          <p:cNvPr id="355" name="image3.png"/>
          <p:cNvPicPr>
            <a:picLocks noChangeAspect="1"/>
          </p:cNvPicPr>
          <p:nvPr/>
        </p:nvPicPr>
        <p:blipFill>
          <a:blip r:embed="rId4">
            <a:extLst/>
          </a:blip>
          <a:stretch>
            <a:fillRect/>
          </a:stretch>
        </p:blipFill>
        <p:spPr>
          <a:xfrm>
            <a:off x="10217428" y="6007275"/>
            <a:ext cx="1527955" cy="593610"/>
          </a:xfrm>
          <a:prstGeom prst="rect">
            <a:avLst/>
          </a:prstGeom>
          <a:ln w="12700">
            <a:miter lim="400000"/>
          </a:ln>
        </p:spPr>
      </p:pic>
      <p:sp>
        <p:nvSpPr>
          <p:cNvPr id="356" name="Shape 356"/>
          <p:cNvSpPr>
            <a:spLocks noGrp="1"/>
          </p:cNvSpPr>
          <p:nvPr>
            <p:ph type="title"/>
          </p:nvPr>
        </p:nvSpPr>
        <p:spPr>
          <a:xfrm>
            <a:off x="730531" y="544515"/>
            <a:ext cx="6703204" cy="1325564"/>
          </a:xfrm>
          <a:prstGeom prst="rect">
            <a:avLst/>
          </a:prstGeom>
        </p:spPr>
        <p:txBody>
          <a:bodyPr/>
          <a:lstStyle>
            <a:lvl1pPr>
              <a:defRPr sz="3400"/>
            </a:lvl1pPr>
          </a:lstStyle>
          <a:p>
            <a:r>
              <a:t>Titeltext</a:t>
            </a:r>
          </a:p>
        </p:txBody>
      </p:sp>
      <p:sp>
        <p:nvSpPr>
          <p:cNvPr id="357" name="Shape 357"/>
          <p:cNvSpPr>
            <a:spLocks noGrp="1"/>
          </p:cNvSpPr>
          <p:nvPr>
            <p:ph type="body" sz="half" idx="1"/>
          </p:nvPr>
        </p:nvSpPr>
        <p:spPr>
          <a:xfrm>
            <a:off x="730531" y="2005013"/>
            <a:ext cx="6703204" cy="3614056"/>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358" name="Shape 3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073534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61376-2DBD-4C27-91E9-BB9800F1CE7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C682EA9-6209-478E-AA60-877CECCBF34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6C39ED-395A-4B8D-8D36-84F7F6B5596A}"/>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0FD6DD95-5FA9-46B0-B0B4-4C011637B0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15392A-E91D-4C31-91FC-07FF25D0FC0E}"/>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74038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EAF354-348B-41D9-856F-0978E0A79CC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4D9659-EE0D-4159-95CB-2C1C49AD0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975044C-9DA4-4F82-BDE8-6157B83BCBCE}"/>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BE75A1C1-2510-4705-A7BD-DAFE49D1A3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1903AA-F4AD-4B51-B706-0B0C03A590CD}"/>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13701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0B01FA-859A-4178-B18B-50736D55E61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8D805D-D152-4726-B2C3-D574DD65692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9BFF76-DBEA-4252-8506-0E568B71466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AF65FF4-5129-409A-A1D8-63351845FBC4}"/>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6" name="Platshållare för sidfot 5">
            <a:extLst>
              <a:ext uri="{FF2B5EF4-FFF2-40B4-BE49-F238E27FC236}">
                <a16:creationId xmlns:a16="http://schemas.microsoft.com/office/drawing/2014/main" id="{1209F2FB-7E1D-4722-B812-3BFB3E64B41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3A7C8E3-0A8C-4F0C-8370-F6DACC14EBD5}"/>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4027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E14E0B-5EA2-4C3E-B034-CFCCD8C1D7C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2140FB-D2B7-4144-830D-718CED40E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8BE2E13-F31F-4090-A5D0-C72B4DA1427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D5E2BA5-F80D-423A-AB24-F7A977BB8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776EF83-2247-4B6C-A3B2-4F735F36470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BB842CC-4B4E-4666-BD31-4FE9D4889514}"/>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8" name="Platshållare för sidfot 7">
            <a:extLst>
              <a:ext uri="{FF2B5EF4-FFF2-40B4-BE49-F238E27FC236}">
                <a16:creationId xmlns:a16="http://schemas.microsoft.com/office/drawing/2014/main" id="{6BE7A42F-6D4B-4BB1-869E-52F47775C13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A5F6CC6-A176-466D-B27B-8667C6C283AC}"/>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6025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CD8D2A-37B7-4E6E-872F-A34D66A2D17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F6712D5-9E87-45E7-A5EE-C40B36D492C3}"/>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4" name="Platshållare för sidfot 3">
            <a:extLst>
              <a:ext uri="{FF2B5EF4-FFF2-40B4-BE49-F238E27FC236}">
                <a16:creationId xmlns:a16="http://schemas.microsoft.com/office/drawing/2014/main" id="{EB5DC85C-67C0-4508-A3EA-72159A98DE9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43DDD21-2465-4784-8B3D-C919AF89CED0}"/>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0130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4065389-01B6-4B1A-8FE4-5116704981F8}"/>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3" name="Platshållare för sidfot 2">
            <a:extLst>
              <a:ext uri="{FF2B5EF4-FFF2-40B4-BE49-F238E27FC236}">
                <a16:creationId xmlns:a16="http://schemas.microsoft.com/office/drawing/2014/main" id="{3161EF50-79FC-4C42-9E30-9D784307CC6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5821F0-5BB7-4D94-9D92-751F12658DF0}"/>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107034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94EF5A-31FE-4BDF-BED0-82F1018D2F4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230254-DB7C-4239-8FE6-C673A30D4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2F5BAE9-BEF6-4364-B6A5-BC6622F73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F48A748-3FFA-46FE-9BE9-411227CFA012}"/>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6" name="Platshållare för sidfot 5">
            <a:extLst>
              <a:ext uri="{FF2B5EF4-FFF2-40B4-BE49-F238E27FC236}">
                <a16:creationId xmlns:a16="http://schemas.microsoft.com/office/drawing/2014/main" id="{CD22E163-8F3A-4AFE-AE0D-FB49D96BF5D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D8D19AB-E36E-44EF-BADB-8AB28B0426F9}"/>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07295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FE81FD-9EB2-482C-AF75-732D181CFCD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26D2213-A17D-4F98-AF71-DF5F60E29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E53BD97-FC29-41C9-86CC-80C8E4A32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AAA3824-5958-416D-99B5-0A1D6C29E1F7}"/>
              </a:ext>
            </a:extLst>
          </p:cNvPr>
          <p:cNvSpPr>
            <a:spLocks noGrp="1"/>
          </p:cNvSpPr>
          <p:nvPr>
            <p:ph type="dt" sz="half" idx="10"/>
          </p:nvPr>
        </p:nvSpPr>
        <p:spPr/>
        <p:txBody>
          <a:bodyPr/>
          <a:lstStyle/>
          <a:p>
            <a:fld id="{6A91DE85-5A80-4EB2-8311-DF44F3B43605}" type="datetimeFigureOut">
              <a:rPr lang="sv-SE" smtClean="0"/>
              <a:t>2019-05-05</a:t>
            </a:fld>
            <a:endParaRPr lang="sv-SE"/>
          </a:p>
        </p:txBody>
      </p:sp>
      <p:sp>
        <p:nvSpPr>
          <p:cNvPr id="6" name="Platshållare för sidfot 5">
            <a:extLst>
              <a:ext uri="{FF2B5EF4-FFF2-40B4-BE49-F238E27FC236}">
                <a16:creationId xmlns:a16="http://schemas.microsoft.com/office/drawing/2014/main" id="{7CB0C0BD-F140-4667-A5C0-AFE5AD1032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111EBA-C16F-4D5B-B716-108452B193A1}"/>
              </a:ext>
            </a:extLst>
          </p:cNvPr>
          <p:cNvSpPr>
            <a:spLocks noGrp="1"/>
          </p:cNvSpPr>
          <p:nvPr>
            <p:ph type="sldNum" sz="quarter" idx="12"/>
          </p:nvPr>
        </p:nvSpPr>
        <p:spPr/>
        <p:txBody>
          <a:bodyPr/>
          <a:lstStyle/>
          <a:p>
            <a:fld id="{7C554B28-FF79-4F92-91A4-8B6A8A602B72}" type="slidenum">
              <a:rPr lang="sv-SE" smtClean="0"/>
              <a:t>‹#›</a:t>
            </a:fld>
            <a:endParaRPr lang="sv-SE"/>
          </a:p>
        </p:txBody>
      </p:sp>
    </p:spTree>
    <p:extLst>
      <p:ext uri="{BB962C8B-B14F-4D97-AF65-F5344CB8AC3E}">
        <p14:creationId xmlns:p14="http://schemas.microsoft.com/office/powerpoint/2010/main" val="361263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0CA9FDD-E397-4241-A343-8040CFE07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39AE1A1-C033-4E29-8747-1F53B46AE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01480E-A0D3-4E8F-A471-ACA8EAD84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1DE85-5A80-4EB2-8311-DF44F3B43605}" type="datetimeFigureOut">
              <a:rPr lang="sv-SE" smtClean="0"/>
              <a:t>2019-05-05</a:t>
            </a:fld>
            <a:endParaRPr lang="sv-SE"/>
          </a:p>
        </p:txBody>
      </p:sp>
      <p:sp>
        <p:nvSpPr>
          <p:cNvPr id="5" name="Platshållare för sidfot 4">
            <a:extLst>
              <a:ext uri="{FF2B5EF4-FFF2-40B4-BE49-F238E27FC236}">
                <a16:creationId xmlns:a16="http://schemas.microsoft.com/office/drawing/2014/main" id="{6F665353-C6CE-4E92-BE18-122BF7C23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57DEDA4-05A7-4575-ACD1-F63B1678B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54B28-FF79-4F92-91A4-8B6A8A602B72}" type="slidenum">
              <a:rPr lang="sv-SE" smtClean="0"/>
              <a:t>‹#›</a:t>
            </a:fld>
            <a:endParaRPr lang="sv-SE"/>
          </a:p>
        </p:txBody>
      </p:sp>
    </p:spTree>
    <p:extLst>
      <p:ext uri="{BB962C8B-B14F-4D97-AF65-F5344CB8AC3E}">
        <p14:creationId xmlns:p14="http://schemas.microsoft.com/office/powerpoint/2010/main" val="2573531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333375"/>
            <a:ext cx="9663443" cy="1366838"/>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39604" y="1808163"/>
            <a:ext cx="10514012" cy="4537075"/>
          </a:xfrm>
          <a:prstGeom prst="rect">
            <a:avLst/>
          </a:prstGeom>
        </p:spPr>
        <p:txBody>
          <a:bodyPr vert="horz" lIns="0" tIns="0" rIns="0" bIns="0" rtlCol="0">
            <a:noAutofit/>
          </a:bodyPr>
          <a:lstStyle/>
          <a:p>
            <a:pPr lvl="0"/>
            <a:r>
              <a:rPr lang="sv-SE" dirty="0"/>
              <a:t>Redigera format för bakgrundstext </a:t>
            </a:r>
          </a:p>
          <a:p>
            <a:pPr lvl="1"/>
            <a:r>
              <a:rPr lang="sv-SE" dirty="0"/>
              <a:t>Nivå två</a:t>
            </a:r>
          </a:p>
          <a:p>
            <a:pPr lvl="2"/>
            <a:r>
              <a:rPr lang="sv-SE" dirty="0"/>
              <a:t>Nivå tre</a:t>
            </a:r>
          </a:p>
          <a:p>
            <a:pPr lvl="3"/>
            <a:r>
              <a:rPr lang="sv-SE" dirty="0"/>
              <a:t>Nivå fyra</a:t>
            </a:r>
          </a:p>
        </p:txBody>
      </p:sp>
      <p:pic>
        <p:nvPicPr>
          <p:cNvPr id="14" name="Bildobjekt 13">
            <a:extLst>
              <a:ext uri="{FF2B5EF4-FFF2-40B4-BE49-F238E27FC236}">
                <a16:creationId xmlns:a16="http://schemas.microsoft.com/office/drawing/2014/main" id="{4AE53B04-CAF5-4536-95ED-829061CE4362}"/>
              </a:ext>
            </a:extLst>
          </p:cNvPr>
          <p:cNvPicPr>
            <a:picLocks noChangeAspect="1"/>
          </p:cNvPicPr>
          <p:nvPr userDrawn="1"/>
        </p:nvPicPr>
        <p:blipFill>
          <a:blip r:embed="rId19"/>
          <a:stretch>
            <a:fillRect/>
          </a:stretch>
        </p:blipFill>
        <p:spPr>
          <a:xfrm>
            <a:off x="10605189" y="163512"/>
            <a:ext cx="435588" cy="407988"/>
          </a:xfrm>
          <a:prstGeom prst="rect">
            <a:avLst/>
          </a:prstGeom>
        </p:spPr>
      </p:pic>
      <p:pic>
        <p:nvPicPr>
          <p:cNvPr id="16" name="Bildobjekt 15">
            <a:extLst>
              <a:ext uri="{FF2B5EF4-FFF2-40B4-BE49-F238E27FC236}">
                <a16:creationId xmlns:a16="http://schemas.microsoft.com/office/drawing/2014/main" id="{C9835A6E-37A4-4587-B0D4-6C7F152B6A2A}"/>
              </a:ext>
            </a:extLst>
          </p:cNvPr>
          <p:cNvPicPr>
            <a:picLocks noChangeAspect="1"/>
          </p:cNvPicPr>
          <p:nvPr userDrawn="1"/>
        </p:nvPicPr>
        <p:blipFill>
          <a:blip r:embed="rId20"/>
          <a:stretch>
            <a:fillRect/>
          </a:stretch>
        </p:blipFill>
        <p:spPr>
          <a:xfrm>
            <a:off x="11225328" y="185818"/>
            <a:ext cx="745215" cy="385682"/>
          </a:xfrm>
          <a:prstGeom prst="rect">
            <a:avLst/>
          </a:prstGeom>
        </p:spPr>
      </p:pic>
    </p:spTree>
    <p:extLst>
      <p:ext uri="{BB962C8B-B14F-4D97-AF65-F5344CB8AC3E}">
        <p14:creationId xmlns:p14="http://schemas.microsoft.com/office/powerpoint/2010/main" val="798409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461">
          <p15:clr>
            <a:srgbClr val="F26B43"/>
          </p15:clr>
        </p15:guide>
        <p15:guide id="4" pos="7151">
          <p15:clr>
            <a:srgbClr val="F26B43"/>
          </p15:clr>
        </p15:guide>
        <p15:guide id="5" orient="horz" pos="3997">
          <p15:clr>
            <a:srgbClr val="F26B43"/>
          </p15:clr>
        </p15:guide>
        <p15:guide id="7" orient="horz" pos="1139">
          <p15:clr>
            <a:srgbClr val="F26B43"/>
          </p15:clr>
        </p15:guide>
        <p15:guide id="8" orient="horz" pos="1071">
          <p15:clr>
            <a:srgbClr val="F26B43"/>
          </p15:clr>
        </p15:guide>
        <p15:guide id="9" orient="horz" pos="210">
          <p15:clr>
            <a:srgbClr val="F26B43"/>
          </p15:clr>
        </p15:guide>
        <p15:guide id="10" orient="horz" pos="4247">
          <p15:clr>
            <a:srgbClr val="F26B43"/>
          </p15:clr>
        </p15:guide>
        <p15:guide id="11" pos="3727">
          <p15:clr>
            <a:srgbClr val="F26B43"/>
          </p15:clr>
        </p15:guide>
        <p15:guide id="12" pos="7537">
          <p15:clr>
            <a:srgbClr val="F26B43"/>
          </p15:clr>
        </p15:guide>
        <p15:guide id="13" pos="39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ubrik 3">
            <a:extLst>
              <a:ext uri="{FF2B5EF4-FFF2-40B4-BE49-F238E27FC236}">
                <a16:creationId xmlns:a16="http://schemas.microsoft.com/office/drawing/2014/main" id="{10CEDD8E-5883-4507-B0FF-F4DD7E850C05}"/>
              </a:ext>
            </a:extLst>
          </p:cNvPr>
          <p:cNvSpPr>
            <a:spLocks noGrp="1"/>
          </p:cNvSpPr>
          <p:nvPr>
            <p:ph type="title" idx="4294967295"/>
          </p:nvPr>
        </p:nvSpPr>
        <p:spPr>
          <a:xfrm>
            <a:off x="833002" y="448253"/>
            <a:ext cx="10520702" cy="1325563"/>
          </a:xfrm>
        </p:spPr>
        <p:txBody>
          <a:bodyPr vert="horz" lIns="91440" tIns="45720" rIns="91440" bIns="45720" rtlCol="0" anchor="ctr">
            <a:normAutofit/>
          </a:bodyPr>
          <a:lstStyle/>
          <a:p>
            <a:r>
              <a:rPr lang="en-US" kern="1200">
                <a:solidFill>
                  <a:schemeClr val="tx1"/>
                </a:solidFill>
                <a:latin typeface="+mj-lt"/>
                <a:ea typeface="+mj-ea"/>
                <a:cs typeface="+mj-cs"/>
              </a:rPr>
              <a:t>Verksamhetsidé</a:t>
            </a:r>
          </a:p>
        </p:txBody>
      </p:sp>
      <p:sp>
        <p:nvSpPr>
          <p:cNvPr id="6" name="Platshållare för text 5">
            <a:extLst>
              <a:ext uri="{FF2B5EF4-FFF2-40B4-BE49-F238E27FC236}">
                <a16:creationId xmlns:a16="http://schemas.microsoft.com/office/drawing/2014/main" id="{B0F75EB3-E788-4CC0-A78C-B8EC6BE5A666}"/>
              </a:ext>
            </a:extLst>
          </p:cNvPr>
          <p:cNvSpPr>
            <a:spLocks noGrp="1"/>
          </p:cNvSpPr>
          <p:nvPr>
            <p:ph type="body" sz="quarter" idx="4294967295"/>
          </p:nvPr>
        </p:nvSpPr>
        <p:spPr>
          <a:xfrm>
            <a:off x="838200" y="2191807"/>
            <a:ext cx="4936067" cy="3985155"/>
          </a:xfrm>
        </p:spPr>
        <p:txBody>
          <a:bodyPr vert="horz" lIns="91440" tIns="45720" rIns="91440" bIns="45720" rtlCol="0">
            <a:normAutofit/>
          </a:bodyPr>
          <a:lstStyle/>
          <a:p>
            <a:pPr marL="0"/>
            <a:r>
              <a:rPr lang="en-US" sz="1900" b="1"/>
              <a:t>Svenska Flygsportförbundet (FSF) </a:t>
            </a:r>
            <a:r>
              <a:rPr lang="en-US" sz="1900"/>
              <a:t>är ett specialidrottsförbund som samlar all svensk flygsport. FSF har huvudansvaret att leda och samordna flygsportens gemensamma angelägenheter (intressen), genom att skapa förutsättningar för flygsporten i Sverige och företräda flygsporten både nationellt och internationellt.</a:t>
            </a:r>
          </a:p>
          <a:p>
            <a:pPr marL="0"/>
            <a:r>
              <a:rPr lang="en-US" sz="1900"/>
              <a:t>Flygsport är motion, träning, tävling och uppvisning i flygsportförbundets olika grenar. I våra föreningar erbjuds möjligheten att utöva flygsport, utifrån individens egna förutsättningar och ambitioner, under hela livet.</a:t>
            </a:r>
            <a:r>
              <a:rPr lang="en-US" sz="1900" b="1"/>
              <a:t> </a:t>
            </a:r>
            <a:endParaRPr lang="en-US" sz="1900"/>
          </a:p>
        </p:txBody>
      </p:sp>
      <p:pic>
        <p:nvPicPr>
          <p:cNvPr id="8" name="Bildobjekt 7">
            <a:extLst>
              <a:ext uri="{FF2B5EF4-FFF2-40B4-BE49-F238E27FC236}">
                <a16:creationId xmlns:a16="http://schemas.microsoft.com/office/drawing/2014/main" id="{714751F6-B3CB-433E-8048-169576182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999752"/>
            <a:ext cx="4935970" cy="2369265"/>
          </a:xfrm>
          <a:prstGeom prst="rect">
            <a:avLst/>
          </a:prstGeom>
        </p:spPr>
      </p:pic>
    </p:spTree>
    <p:extLst>
      <p:ext uri="{BB962C8B-B14F-4D97-AF65-F5344CB8AC3E}">
        <p14:creationId xmlns:p14="http://schemas.microsoft.com/office/powerpoint/2010/main" val="22886189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4384039" y="365125"/>
            <a:ext cx="7164493" cy="1325563"/>
          </a:xfrm>
        </p:spPr>
        <p:txBody>
          <a:bodyPr>
            <a:normAutofit/>
          </a:bodyPr>
          <a:lstStyle/>
          <a:p>
            <a:r>
              <a:rPr lang="sv-SE" dirty="0"/>
              <a:t>Att stärka föreningar – målbilder 2025</a:t>
            </a: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606530"/>
            <a:ext cx="3425957" cy="1644459"/>
          </a:xfrm>
          <a:prstGeom prst="rect">
            <a:avLst/>
          </a:prstGeom>
        </p:spPr>
      </p:pic>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4387515" y="2022601"/>
            <a:ext cx="7161017" cy="4154361"/>
          </a:xfrm>
        </p:spPr>
        <p:txBody>
          <a:bodyPr>
            <a:normAutofit/>
          </a:bodyPr>
          <a:lstStyle/>
          <a:p>
            <a:r>
              <a:rPr lang="sv-SE" sz="1600" dirty="0"/>
              <a:t>Alla föreningar ska ha uppdaterat sina stadgar enligt RFs riktlinjer</a:t>
            </a:r>
          </a:p>
          <a:p>
            <a:r>
              <a:rPr lang="sv-SE" sz="1600" dirty="0"/>
              <a:t>50 % av föreningarna känner till och rapporterar ungdomsverksamhet (LOK)</a:t>
            </a:r>
          </a:p>
          <a:p>
            <a:r>
              <a:rPr lang="sv-SE" sz="1600" dirty="0"/>
              <a:t>Föreningar har kunskap om och deltar i föreningsutvecklande utbildningar (via SISU IU)</a:t>
            </a:r>
          </a:p>
          <a:p>
            <a:r>
              <a:rPr lang="sv-SE" sz="1600" dirty="0"/>
              <a:t>Inkluderande föreningar som</a:t>
            </a:r>
          </a:p>
          <a:p>
            <a:pPr lvl="1"/>
            <a:r>
              <a:rPr lang="sv-SE" sz="1600" dirty="0"/>
              <a:t>har en jämn könsfördelning i sin styrelse</a:t>
            </a:r>
          </a:p>
          <a:p>
            <a:pPr lvl="1"/>
            <a:r>
              <a:rPr lang="sv-SE" sz="1600" dirty="0"/>
              <a:t>har en sammansättning av medlemmar som speglar samhället de befinner sig i</a:t>
            </a:r>
          </a:p>
          <a:p>
            <a:pPr lvl="1"/>
            <a:r>
              <a:rPr lang="sv-SE" sz="1600" dirty="0"/>
              <a:t>ger alla oavsett kön, ålder, religion och etnisk bakgrund samma förutsättningar att utöva flygsportens olika grenar</a:t>
            </a:r>
          </a:p>
          <a:p>
            <a:pPr lvl="1"/>
            <a:r>
              <a:rPr lang="sv-SE" sz="1600" dirty="0"/>
              <a:t>erbjuder lokala tävlingar under enkla former</a:t>
            </a:r>
          </a:p>
          <a:p>
            <a:pPr lvl="1"/>
            <a:r>
              <a:rPr lang="sv-SE" sz="1600" dirty="0"/>
              <a:t>tillvaratar medlemmars intresse och vilja till engagemang</a:t>
            </a:r>
          </a:p>
          <a:p>
            <a:pPr lvl="1"/>
            <a:r>
              <a:rPr lang="sv-SE" sz="1600" dirty="0"/>
              <a:t>har välutbildade ledare</a:t>
            </a:r>
          </a:p>
          <a:p>
            <a:pPr lvl="1"/>
            <a:endParaRPr lang="sv-SE" sz="1400" dirty="0"/>
          </a:p>
          <a:p>
            <a:pPr lvl="1"/>
            <a:endParaRPr lang="sv-SE" sz="1400" dirty="0"/>
          </a:p>
          <a:p>
            <a:pPr lvl="1"/>
            <a:endParaRPr lang="sv-SE" sz="1400" dirty="0"/>
          </a:p>
          <a:p>
            <a:pPr lvl="1"/>
            <a:endParaRPr lang="sv-SE" sz="1400" dirty="0"/>
          </a:p>
          <a:p>
            <a:endParaRPr lang="sv-SE" sz="1400" dirty="0"/>
          </a:p>
          <a:p>
            <a:pPr lvl="1"/>
            <a:endParaRPr lang="sv-SE" sz="1400" dirty="0"/>
          </a:p>
        </p:txBody>
      </p:sp>
      <p:pic>
        <p:nvPicPr>
          <p:cNvPr id="16" name="Bildobjekt 15" descr="En bild som visar text&#10;&#10;Automatiskt genererad beskrivning">
            <a:extLst>
              <a:ext uri="{FF2B5EF4-FFF2-40B4-BE49-F238E27FC236}">
                <a16:creationId xmlns:a16="http://schemas.microsoft.com/office/drawing/2014/main" id="{EE63AF00-545F-4A41-8E13-6078BC258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060">
            <a:off x="2165556" y="508745"/>
            <a:ext cx="1704467" cy="943184"/>
          </a:xfrm>
          <a:prstGeom prst="rect">
            <a:avLst/>
          </a:prstGeom>
        </p:spPr>
      </p:pic>
    </p:spTree>
    <p:extLst>
      <p:ext uri="{BB962C8B-B14F-4D97-AF65-F5344CB8AC3E}">
        <p14:creationId xmlns:p14="http://schemas.microsoft.com/office/powerpoint/2010/main" val="196880808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30F70D2-B361-4CE1-9D94-386A33771956}"/>
              </a:ext>
            </a:extLst>
          </p:cNvPr>
          <p:cNvSpPr>
            <a:spLocks noGrp="1"/>
          </p:cNvSpPr>
          <p:nvPr>
            <p:ph type="title"/>
          </p:nvPr>
        </p:nvSpPr>
        <p:spPr/>
        <p:txBody>
          <a:bodyPr/>
          <a:lstStyle/>
          <a:p>
            <a:r>
              <a:rPr lang="sv-SE" sz="2000" b="1" dirty="0">
                <a:latin typeface="+mn-lt"/>
              </a:rPr>
              <a:t>Strategiska insatser och ansvarsfördelning stärka föreningar</a:t>
            </a:r>
            <a:br>
              <a:rPr lang="sv-SE" dirty="0"/>
            </a:br>
            <a:endParaRPr lang="sv-SE" sz="1400" dirty="0"/>
          </a:p>
        </p:txBody>
      </p:sp>
      <p:sp>
        <p:nvSpPr>
          <p:cNvPr id="8" name="Platshållare för innehåll 7">
            <a:extLst>
              <a:ext uri="{FF2B5EF4-FFF2-40B4-BE49-F238E27FC236}">
                <a16:creationId xmlns:a16="http://schemas.microsoft.com/office/drawing/2014/main" id="{40BBB114-F348-4D54-A726-2A3709C77921}"/>
              </a:ext>
            </a:extLst>
          </p:cNvPr>
          <p:cNvSpPr>
            <a:spLocks noGrp="1"/>
          </p:cNvSpPr>
          <p:nvPr>
            <p:ph idx="1"/>
          </p:nvPr>
        </p:nvSpPr>
        <p:spPr>
          <a:xfrm>
            <a:off x="838200" y="2108718"/>
            <a:ext cx="2494788" cy="4029321"/>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sv-SE" sz="1400" b="1" dirty="0"/>
              <a:t>FLYGSPORTFÖRBUNDET</a:t>
            </a:r>
          </a:p>
          <a:p>
            <a:pPr>
              <a:buFont typeface="Courier New" panose="02070309020205020404" pitchFamily="49" charset="0"/>
              <a:buChar char="o"/>
            </a:pPr>
            <a:r>
              <a:rPr lang="sv-SE" sz="1400" dirty="0"/>
              <a:t>Kvalitetssäkra medlemsföreningarna utifrån stadge- och medlemskraven</a:t>
            </a:r>
          </a:p>
          <a:p>
            <a:pPr>
              <a:buFont typeface="Courier New" panose="02070309020205020404" pitchFamily="49" charset="0"/>
              <a:buChar char="o"/>
            </a:pPr>
            <a:r>
              <a:rPr lang="sv-SE" sz="1400" dirty="0"/>
              <a:t>Samordna utvecklingsarbete kring flygsportens utbildningsstruktur – kartlägga och utveckla ledarutbildningar</a:t>
            </a:r>
          </a:p>
          <a:p>
            <a:pPr>
              <a:buFont typeface="Courier New" panose="02070309020205020404" pitchFamily="49" charset="0"/>
              <a:buChar char="o"/>
            </a:pPr>
            <a:r>
              <a:rPr lang="sv-SE" sz="1400" dirty="0"/>
              <a:t>Föreningsträffar</a:t>
            </a:r>
          </a:p>
          <a:p>
            <a:pPr>
              <a:buFont typeface="Courier New" panose="02070309020205020404" pitchFamily="49" charset="0"/>
              <a:buChar char="o"/>
            </a:pPr>
            <a:r>
              <a:rPr lang="sv-SE" sz="1400" dirty="0"/>
              <a:t>Inkluderande föreningar där vi styr med bidrag och coachande verksamheten i denna riktning. Här ingår områdena rekrytering, jämställdhet och generell inkludering enligt en inkluderande idrott.</a:t>
            </a:r>
          </a:p>
        </p:txBody>
      </p:sp>
      <p:sp>
        <p:nvSpPr>
          <p:cNvPr id="12" name="Platshållare för innehåll 11">
            <a:extLst>
              <a:ext uri="{FF2B5EF4-FFF2-40B4-BE49-F238E27FC236}">
                <a16:creationId xmlns:a16="http://schemas.microsoft.com/office/drawing/2014/main" id="{4E161477-BE0B-4F8A-8F68-04BDDCF31196}"/>
              </a:ext>
            </a:extLst>
          </p:cNvPr>
          <p:cNvSpPr>
            <a:spLocks noGrp="1"/>
          </p:cNvSpPr>
          <p:nvPr>
            <p:ph idx="4294967295"/>
          </p:nvPr>
        </p:nvSpPr>
        <p:spPr>
          <a:xfrm>
            <a:off x="3561702" y="2108718"/>
            <a:ext cx="2572215" cy="4029320"/>
          </a:xfrm>
        </p:spPr>
        <p:style>
          <a:lnRef idx="2">
            <a:schemeClr val="accent4"/>
          </a:lnRef>
          <a:fillRef idx="1">
            <a:schemeClr val="lt1"/>
          </a:fillRef>
          <a:effectRef idx="0">
            <a:schemeClr val="accent4"/>
          </a:effectRef>
          <a:fontRef idx="minor">
            <a:schemeClr val="dk1"/>
          </a:fontRef>
        </p:style>
        <p:txBody>
          <a:bodyPr/>
          <a:lstStyle/>
          <a:p>
            <a:pPr marL="0" indent="0">
              <a:buNone/>
            </a:pPr>
            <a:r>
              <a:rPr lang="sv-SE" sz="1400" b="1" dirty="0"/>
              <a:t>FLYGSPORTDISTRIKTEN</a:t>
            </a:r>
          </a:p>
          <a:p>
            <a:pPr>
              <a:buFont typeface="Courier New" panose="02070309020205020404" pitchFamily="49" charset="0"/>
              <a:buChar char="o"/>
            </a:pPr>
            <a:r>
              <a:rPr lang="sv-SE" sz="1400" dirty="0"/>
              <a:t>Föreningsbesök</a:t>
            </a:r>
          </a:p>
          <a:p>
            <a:pPr>
              <a:buFont typeface="Courier New" panose="02070309020205020404" pitchFamily="49" charset="0"/>
              <a:buChar char="o"/>
            </a:pPr>
            <a:r>
              <a:rPr lang="sv-SE" sz="1400" dirty="0"/>
              <a:t>Nätverksträffar för föreningsstyrelser kring aktuella teman</a:t>
            </a:r>
          </a:p>
          <a:p>
            <a:pPr>
              <a:buFont typeface="Courier New" panose="02070309020205020404" pitchFamily="49" charset="0"/>
              <a:buChar char="o"/>
            </a:pPr>
            <a:r>
              <a:rPr lang="sv-SE" sz="1400" dirty="0"/>
              <a:t>Samordna föreningsinsatserna tillsammans med DF</a:t>
            </a:r>
          </a:p>
          <a:p>
            <a:pPr>
              <a:buFont typeface="Courier New" panose="02070309020205020404" pitchFamily="49" charset="0"/>
              <a:buChar char="o"/>
            </a:pPr>
            <a:r>
              <a:rPr lang="sv-SE" sz="1400" dirty="0"/>
              <a:t>Bistå med kunskap om Flygsport och flygsportföreningarnas förutsättningar till regionala samarbetsparter så som kommunen och DF</a:t>
            </a:r>
          </a:p>
          <a:p>
            <a:pPr>
              <a:buFont typeface="Courier New" panose="02070309020205020404" pitchFamily="49" charset="0"/>
              <a:buChar char="o"/>
            </a:pPr>
            <a:r>
              <a:rPr lang="sv-SE" sz="1400" dirty="0"/>
              <a:t>Stötta breddtävlingar</a:t>
            </a:r>
          </a:p>
        </p:txBody>
      </p:sp>
      <p:sp>
        <p:nvSpPr>
          <p:cNvPr id="14" name="Platshållare för innehåll 11">
            <a:extLst>
              <a:ext uri="{FF2B5EF4-FFF2-40B4-BE49-F238E27FC236}">
                <a16:creationId xmlns:a16="http://schemas.microsoft.com/office/drawing/2014/main" id="{6E1A93F3-75DF-44E7-BC1A-A34FE1E2934E}"/>
              </a:ext>
            </a:extLst>
          </p:cNvPr>
          <p:cNvSpPr txBox="1">
            <a:spLocks/>
          </p:cNvSpPr>
          <p:nvPr/>
        </p:nvSpPr>
        <p:spPr>
          <a:xfrm>
            <a:off x="9305392" y="2108717"/>
            <a:ext cx="2572215" cy="4029319"/>
          </a:xfrm>
          <a:prstGeom prst="rect">
            <a:avLst/>
          </a:prstGeom>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SISU IU/RF – SISUDF/DF</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Utbildningssatsning för styrelser kring ledning, arbetssätt, föreningsjuridik </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Föreningsutvecklingsinsats för att stärka föreningarnas utvecklingsarbete i linje med Strategi 2025</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lang="sv-SE" sz="1400" dirty="0">
                <a:solidFill>
                  <a:prstClr val="black"/>
                </a:solidFill>
                <a:latin typeface="Arial"/>
              </a:rPr>
              <a:t>Nätverkande politiska träffar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innehåll 11">
            <a:extLst>
              <a:ext uri="{FF2B5EF4-FFF2-40B4-BE49-F238E27FC236}">
                <a16:creationId xmlns:a16="http://schemas.microsoft.com/office/drawing/2014/main" id="{DA6FF330-8C6E-43F9-92DF-C284B2008612}"/>
              </a:ext>
            </a:extLst>
          </p:cNvPr>
          <p:cNvSpPr txBox="1">
            <a:spLocks/>
          </p:cNvSpPr>
          <p:nvPr/>
        </p:nvSpPr>
        <p:spPr>
          <a:xfrm>
            <a:off x="6303629" y="2108720"/>
            <a:ext cx="2920557" cy="4029322"/>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 GRENFÖRBUNDEN</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Utveckla och genomföra tävlingsformer för motions- och breddverksamhet – med fokus på billigare tävlingar</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Utveckla och sprida träningsformer för den specifika grenen</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Delta i utvecklingsarbetet kring flygsportens utbildningsstruktur</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Utbilda ledare inom flygsportspecifika områden</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Utbilda och stöda föreningar kring flygsäkerhet</a:t>
            </a:r>
          </a:p>
          <a:p>
            <a:pPr marL="179388" marR="0" lvl="0" indent="-179388" algn="l" defTabSz="914400" rtl="0" eaLnBrk="1" fontAlgn="auto" latinLnBrk="0" hangingPunct="1">
              <a:lnSpc>
                <a:spcPct val="110000"/>
              </a:lnSpc>
              <a:spcBef>
                <a:spcPts val="1000"/>
              </a:spcBef>
              <a:spcAft>
                <a:spcPts val="600"/>
              </a:spcAft>
              <a:buClrTx/>
              <a:buSzTx/>
              <a:buFont typeface="Courier New" panose="02070309020205020404" pitchFamily="49" charset="0"/>
              <a:buChar char="o"/>
              <a:tabLst/>
              <a:defRPr/>
            </a:pPr>
            <a:r>
              <a:rPr lang="sv-SE" sz="1200" dirty="0">
                <a:solidFill>
                  <a:prstClr val="black"/>
                </a:solidFill>
                <a:latin typeface="Arial"/>
              </a:rPr>
              <a:t>Inkludering – jämställdhet - rekrytering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819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4384039" y="365125"/>
            <a:ext cx="7164493" cy="1325563"/>
          </a:xfrm>
        </p:spPr>
        <p:txBody>
          <a:bodyPr>
            <a:normAutofit/>
          </a:bodyPr>
          <a:lstStyle/>
          <a:p>
            <a:r>
              <a:rPr lang="sv-SE" dirty="0"/>
              <a:t>Landslag i världsklass – målbilder 2025</a:t>
            </a: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606530"/>
            <a:ext cx="3425957" cy="1644459"/>
          </a:xfrm>
          <a:prstGeom prst="rect">
            <a:avLst/>
          </a:prstGeom>
        </p:spPr>
      </p:pic>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4387515" y="2022601"/>
            <a:ext cx="7161017" cy="4154361"/>
          </a:xfrm>
        </p:spPr>
        <p:txBody>
          <a:bodyPr>
            <a:normAutofit/>
          </a:bodyPr>
          <a:lstStyle/>
          <a:p>
            <a:r>
              <a:rPr lang="sv-SE" sz="2400" dirty="0"/>
              <a:t>Hela Sverige skall känna till vår världsklass</a:t>
            </a:r>
          </a:p>
          <a:p>
            <a:r>
              <a:rPr lang="sv-SE" sz="2400" dirty="0"/>
              <a:t>Grenförbunden har fått förutsättningar att utveckla sina landslag</a:t>
            </a:r>
          </a:p>
          <a:p>
            <a:r>
              <a:rPr lang="sv-SE" sz="2400" dirty="0"/>
              <a:t>Alla tävlingsdiscipliner har definierade träningsprogram</a:t>
            </a:r>
          </a:p>
          <a:p>
            <a:endParaRPr lang="sv-SE" sz="2400" dirty="0"/>
          </a:p>
          <a:p>
            <a:endParaRPr lang="sv-SE" sz="2400" dirty="0"/>
          </a:p>
          <a:p>
            <a:endParaRPr lang="sv-SE" sz="2400" dirty="0"/>
          </a:p>
          <a:p>
            <a:pPr marL="457200" lvl="1" indent="0">
              <a:buNone/>
            </a:pPr>
            <a:endParaRPr lang="sv-SE" sz="1400" dirty="0"/>
          </a:p>
          <a:p>
            <a:pPr lvl="1"/>
            <a:endParaRPr lang="sv-SE" sz="1400" dirty="0"/>
          </a:p>
          <a:p>
            <a:pPr lvl="1"/>
            <a:endParaRPr lang="sv-SE" sz="1400" dirty="0"/>
          </a:p>
          <a:p>
            <a:endParaRPr lang="sv-SE" sz="1400" dirty="0"/>
          </a:p>
          <a:p>
            <a:pPr lvl="1"/>
            <a:endParaRPr lang="sv-SE" sz="1400" dirty="0"/>
          </a:p>
        </p:txBody>
      </p:sp>
      <p:pic>
        <p:nvPicPr>
          <p:cNvPr id="16" name="Bildobjekt 15" descr="En bild som visar text&#10;&#10;Automatiskt genererad beskrivning">
            <a:extLst>
              <a:ext uri="{FF2B5EF4-FFF2-40B4-BE49-F238E27FC236}">
                <a16:creationId xmlns:a16="http://schemas.microsoft.com/office/drawing/2014/main" id="{EE63AF00-545F-4A41-8E13-6078BC258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060">
            <a:off x="2165556" y="508745"/>
            <a:ext cx="1704467" cy="943184"/>
          </a:xfrm>
          <a:prstGeom prst="rect">
            <a:avLst/>
          </a:prstGeom>
        </p:spPr>
      </p:pic>
    </p:spTree>
    <p:extLst>
      <p:ext uri="{BB962C8B-B14F-4D97-AF65-F5344CB8AC3E}">
        <p14:creationId xmlns:p14="http://schemas.microsoft.com/office/powerpoint/2010/main" val="423876340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30F70D2-B361-4CE1-9D94-386A33771956}"/>
              </a:ext>
            </a:extLst>
          </p:cNvPr>
          <p:cNvSpPr>
            <a:spLocks noGrp="1"/>
          </p:cNvSpPr>
          <p:nvPr>
            <p:ph type="title"/>
          </p:nvPr>
        </p:nvSpPr>
        <p:spPr/>
        <p:txBody>
          <a:bodyPr/>
          <a:lstStyle/>
          <a:p>
            <a:r>
              <a:rPr lang="sv-SE" sz="2000" b="1" dirty="0">
                <a:latin typeface="+mn-lt"/>
              </a:rPr>
              <a:t>Strategiska insatser och ansvarsfördelning landslag i världsklass</a:t>
            </a:r>
            <a:br>
              <a:rPr lang="sv-SE" dirty="0"/>
            </a:br>
            <a:endParaRPr lang="sv-SE" sz="1400" dirty="0"/>
          </a:p>
        </p:txBody>
      </p:sp>
      <p:sp>
        <p:nvSpPr>
          <p:cNvPr id="8" name="Platshållare för innehåll 7">
            <a:extLst>
              <a:ext uri="{FF2B5EF4-FFF2-40B4-BE49-F238E27FC236}">
                <a16:creationId xmlns:a16="http://schemas.microsoft.com/office/drawing/2014/main" id="{40BBB114-F348-4D54-A726-2A3709C77921}"/>
              </a:ext>
            </a:extLst>
          </p:cNvPr>
          <p:cNvSpPr>
            <a:spLocks noGrp="1"/>
          </p:cNvSpPr>
          <p:nvPr>
            <p:ph idx="1"/>
          </p:nvPr>
        </p:nvSpPr>
        <p:spPr>
          <a:xfrm>
            <a:off x="838200" y="2108718"/>
            <a:ext cx="2494788" cy="4029321"/>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sv-SE" sz="1400" b="1" dirty="0"/>
              <a:t>FLYGSPORTFÖRBUNDET</a:t>
            </a:r>
          </a:p>
          <a:p>
            <a:pPr>
              <a:buFont typeface="Courier New" panose="02070309020205020404" pitchFamily="49" charset="0"/>
              <a:buChar char="o"/>
            </a:pPr>
            <a:r>
              <a:rPr lang="sv-SE" sz="1400" dirty="0"/>
              <a:t>Vision och strategi</a:t>
            </a:r>
          </a:p>
          <a:p>
            <a:pPr>
              <a:buFont typeface="Courier New" panose="02070309020205020404" pitchFamily="49" charset="0"/>
              <a:buChar char="o"/>
            </a:pPr>
            <a:r>
              <a:rPr lang="sv-SE" sz="1400" dirty="0"/>
              <a:t>Policy och riktlinjer för landslagsverksamheten</a:t>
            </a:r>
          </a:p>
          <a:p>
            <a:pPr>
              <a:buFont typeface="Courier New" panose="02070309020205020404" pitchFamily="49" charset="0"/>
              <a:buChar char="o"/>
            </a:pPr>
            <a:r>
              <a:rPr lang="sv-SE" sz="1400" dirty="0"/>
              <a:t>Policy och riktlinjer för att öka extern finansiering</a:t>
            </a:r>
          </a:p>
          <a:p>
            <a:pPr>
              <a:buFont typeface="Courier New" panose="02070309020205020404" pitchFamily="49" charset="0"/>
              <a:buChar char="o"/>
            </a:pPr>
            <a:r>
              <a:rPr lang="sv-SE" sz="1400" dirty="0"/>
              <a:t>Initiera och genomföra gemensamma landslagsläger</a:t>
            </a:r>
          </a:p>
          <a:p>
            <a:pPr>
              <a:buFont typeface="Courier New" panose="02070309020205020404" pitchFamily="49" charset="0"/>
              <a:buChar char="o"/>
            </a:pPr>
            <a:r>
              <a:rPr lang="sv-SE" sz="1400" dirty="0"/>
              <a:t>Sätter ramar för nationella tävlingar (DM/SM)</a:t>
            </a:r>
          </a:p>
          <a:p>
            <a:pPr>
              <a:buFont typeface="Courier New" panose="02070309020205020404" pitchFamily="49" charset="0"/>
              <a:buChar char="o"/>
            </a:pPr>
            <a:r>
              <a:rPr lang="sv-SE" sz="1400" dirty="0"/>
              <a:t>Förebilder runt FSF landslag </a:t>
            </a:r>
          </a:p>
          <a:p>
            <a:pPr lvl="1">
              <a:buFont typeface="Courier New" panose="02070309020205020404" pitchFamily="49" charset="0"/>
              <a:buChar char="o"/>
            </a:pPr>
            <a:r>
              <a:rPr lang="sv-SE" sz="1000" dirty="0"/>
              <a:t>Pressreleaser</a:t>
            </a:r>
          </a:p>
          <a:p>
            <a:pPr lvl="1">
              <a:buFont typeface="Courier New" panose="02070309020205020404" pitchFamily="49" charset="0"/>
              <a:buChar char="o"/>
            </a:pPr>
            <a:r>
              <a:rPr lang="sv-SE" sz="1000" dirty="0"/>
              <a:t>Uppdatering på FSFs officiella organ</a:t>
            </a:r>
          </a:p>
        </p:txBody>
      </p:sp>
      <p:sp>
        <p:nvSpPr>
          <p:cNvPr id="12" name="Platshållare för innehåll 11">
            <a:extLst>
              <a:ext uri="{FF2B5EF4-FFF2-40B4-BE49-F238E27FC236}">
                <a16:creationId xmlns:a16="http://schemas.microsoft.com/office/drawing/2014/main" id="{4E161477-BE0B-4F8A-8F68-04BDDCF31196}"/>
              </a:ext>
            </a:extLst>
          </p:cNvPr>
          <p:cNvSpPr>
            <a:spLocks noGrp="1"/>
          </p:cNvSpPr>
          <p:nvPr>
            <p:ph idx="4294967295"/>
          </p:nvPr>
        </p:nvSpPr>
        <p:spPr>
          <a:xfrm>
            <a:off x="3561702" y="2108718"/>
            <a:ext cx="2572215" cy="4029320"/>
          </a:xfrm>
        </p:spPr>
        <p:style>
          <a:lnRef idx="2">
            <a:schemeClr val="accent4"/>
          </a:lnRef>
          <a:fillRef idx="1">
            <a:schemeClr val="lt1"/>
          </a:fillRef>
          <a:effectRef idx="0">
            <a:schemeClr val="accent4"/>
          </a:effectRef>
          <a:fontRef idx="minor">
            <a:schemeClr val="dk1"/>
          </a:fontRef>
        </p:style>
        <p:txBody>
          <a:bodyPr/>
          <a:lstStyle/>
          <a:p>
            <a:pPr marL="0" indent="0">
              <a:buNone/>
            </a:pPr>
            <a:r>
              <a:rPr lang="sv-SE" sz="1400" b="1" dirty="0"/>
              <a:t>FLYGSPORTDISTRIKTEN</a:t>
            </a:r>
          </a:p>
          <a:p>
            <a:pPr>
              <a:buFont typeface="Courier New" panose="02070309020205020404" pitchFamily="49" charset="0"/>
              <a:buChar char="o"/>
            </a:pPr>
            <a:r>
              <a:rPr lang="sv-SE" sz="1400" dirty="0"/>
              <a:t>Stötta breddtävlingar</a:t>
            </a:r>
          </a:p>
        </p:txBody>
      </p:sp>
      <p:sp>
        <p:nvSpPr>
          <p:cNvPr id="14" name="Platshållare för innehåll 11">
            <a:extLst>
              <a:ext uri="{FF2B5EF4-FFF2-40B4-BE49-F238E27FC236}">
                <a16:creationId xmlns:a16="http://schemas.microsoft.com/office/drawing/2014/main" id="{6E1A93F3-75DF-44E7-BC1A-A34FE1E2934E}"/>
              </a:ext>
            </a:extLst>
          </p:cNvPr>
          <p:cNvSpPr txBox="1">
            <a:spLocks/>
          </p:cNvSpPr>
          <p:nvPr/>
        </p:nvSpPr>
        <p:spPr>
          <a:xfrm>
            <a:off x="9305392" y="2108717"/>
            <a:ext cx="2572215" cy="4029319"/>
          </a:xfrm>
          <a:prstGeom prst="rect">
            <a:avLst/>
          </a:prstGeom>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SISU IU/RF – SISUDF/DF</a:t>
            </a:r>
          </a:p>
          <a:p>
            <a:pPr lvl="0">
              <a:buFont typeface="Courier New" panose="02070309020205020404" pitchFamily="49" charset="0"/>
              <a:buChar char="o"/>
              <a:defRPr/>
            </a:pPr>
            <a:r>
              <a:rPr lang="sv-SE" sz="1400" dirty="0">
                <a:solidFill>
                  <a:prstClr val="black"/>
                </a:solidFill>
                <a:latin typeface="Arial"/>
              </a:rPr>
              <a:t>Utbilda och stödja elitutövare inom fysiologi, medicin, nutrition och psykologi</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innehåll 11">
            <a:extLst>
              <a:ext uri="{FF2B5EF4-FFF2-40B4-BE49-F238E27FC236}">
                <a16:creationId xmlns:a16="http://schemas.microsoft.com/office/drawing/2014/main" id="{DA6FF330-8C6E-43F9-92DF-C284B2008612}"/>
              </a:ext>
            </a:extLst>
          </p:cNvPr>
          <p:cNvSpPr txBox="1">
            <a:spLocks/>
          </p:cNvSpPr>
          <p:nvPr/>
        </p:nvSpPr>
        <p:spPr>
          <a:xfrm>
            <a:off x="6303629" y="2108720"/>
            <a:ext cx="2920557" cy="4029322"/>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 GRENFÖRBUNDEN</a:t>
            </a:r>
          </a:p>
          <a:p>
            <a:pPr lvl="0">
              <a:buFont typeface="Courier New" panose="02070309020205020404" pitchFamily="49" charset="0"/>
              <a:buChar char="o"/>
              <a:defRPr/>
            </a:pPr>
            <a:r>
              <a:rPr lang="sv-SE" sz="1200" dirty="0">
                <a:solidFill>
                  <a:prstClr val="black"/>
                </a:solidFill>
                <a:latin typeface="Arial"/>
              </a:rPr>
              <a:t>Utveckla tävlingsformer för elitverksamheten</a:t>
            </a:r>
          </a:p>
          <a:p>
            <a:pPr lvl="0">
              <a:buFont typeface="Courier New" panose="02070309020205020404" pitchFamily="49" charset="0"/>
              <a:buChar char="o"/>
              <a:defRPr/>
            </a:pPr>
            <a:r>
              <a:rPr lang="sv-SE" sz="1200" dirty="0">
                <a:solidFill>
                  <a:prstClr val="black"/>
                </a:solidFill>
                <a:latin typeface="Arial"/>
              </a:rPr>
              <a:t>Ta fram en utvecklingsplan för landslagsverksamheten kopplat till RF/SOK </a:t>
            </a:r>
            <a:r>
              <a:rPr lang="sv-SE" sz="1200" dirty="0" err="1">
                <a:solidFill>
                  <a:prstClr val="black"/>
                </a:solidFill>
                <a:latin typeface="Arial"/>
              </a:rPr>
              <a:t>kravmall</a:t>
            </a:r>
            <a:endParaRPr lang="sv-SE" sz="1200" dirty="0">
              <a:solidFill>
                <a:prstClr val="black"/>
              </a:solidFill>
              <a:latin typeface="Arial"/>
            </a:endParaRPr>
          </a:p>
          <a:p>
            <a:pPr lvl="0">
              <a:buFont typeface="Courier New" panose="02070309020205020404" pitchFamily="49" charset="0"/>
              <a:buChar char="o"/>
              <a:defRPr/>
            </a:pPr>
            <a:r>
              <a:rPr lang="sv-SE" sz="1200" dirty="0">
                <a:solidFill>
                  <a:prstClr val="black"/>
                </a:solidFill>
                <a:latin typeface="Arial"/>
              </a:rPr>
              <a:t>Bedriva pilotutveckling – definierade träningsprogram från nybörjaren till elit</a:t>
            </a:r>
          </a:p>
          <a:p>
            <a:pPr lvl="0">
              <a:buFont typeface="Courier New" panose="02070309020205020404" pitchFamily="49" charset="0"/>
              <a:buChar char="o"/>
              <a:defRPr/>
            </a:pPr>
            <a:r>
              <a:rPr lang="sv-SE" sz="1200" dirty="0">
                <a:solidFill>
                  <a:prstClr val="black"/>
                </a:solidFill>
                <a:latin typeface="Arial"/>
              </a:rPr>
              <a:t>Informera om sina förebilder</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5555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4384039" y="365125"/>
            <a:ext cx="7164493" cy="1325563"/>
          </a:xfrm>
        </p:spPr>
        <p:txBody>
          <a:bodyPr>
            <a:normAutofit/>
          </a:bodyPr>
          <a:lstStyle/>
          <a:p>
            <a:r>
              <a:rPr lang="sv-SE" dirty="0"/>
              <a:t>Tillgängliga arenor och luftrum</a:t>
            </a:r>
            <a:br>
              <a:rPr lang="sv-SE" dirty="0"/>
            </a:br>
            <a:r>
              <a:rPr lang="sv-SE" dirty="0"/>
              <a:t>– målbilder 2025</a:t>
            </a: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606530"/>
            <a:ext cx="3425957" cy="1644459"/>
          </a:xfrm>
          <a:prstGeom prst="rect">
            <a:avLst/>
          </a:prstGeom>
        </p:spPr>
      </p:pic>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4387515" y="2022601"/>
            <a:ext cx="7161017" cy="4154361"/>
          </a:xfrm>
        </p:spPr>
        <p:txBody>
          <a:bodyPr>
            <a:normAutofit/>
          </a:bodyPr>
          <a:lstStyle/>
          <a:p>
            <a:r>
              <a:rPr lang="sv-SE" sz="2400" dirty="0"/>
              <a:t>Vi har tillräckligt med flygarenor och fri luft för att kunna bedriva sin verksamhet </a:t>
            </a:r>
          </a:p>
          <a:p>
            <a:pPr lvl="1"/>
            <a:r>
              <a:rPr lang="sv-SE" sz="2000" dirty="0"/>
              <a:t>Vi verkar för att få fler luftrumsklasser</a:t>
            </a:r>
          </a:p>
          <a:p>
            <a:r>
              <a:rPr lang="sv-SE" sz="2400" dirty="0"/>
              <a:t>Vi har ändamålsenliga föreningslokaler som delas av fler föreningar</a:t>
            </a:r>
          </a:p>
          <a:p>
            <a:r>
              <a:rPr lang="sv-SE" sz="2400" dirty="0"/>
              <a:t>Vi driver arbetet med att ställa om till miljövänlig utrustning (ljud, buller, luft)</a:t>
            </a:r>
          </a:p>
          <a:p>
            <a:r>
              <a:rPr lang="sv-SE" dirty="0"/>
              <a:t>Vi vill att vår verksamhet ska ha minsta möjliga påverkan på miljö och klimat</a:t>
            </a:r>
            <a:endParaRPr lang="sv-SE" sz="2400" dirty="0"/>
          </a:p>
          <a:p>
            <a:endParaRPr lang="sv-SE" sz="2400" dirty="0"/>
          </a:p>
          <a:p>
            <a:endParaRPr lang="sv-SE" sz="2400" dirty="0"/>
          </a:p>
          <a:p>
            <a:endParaRPr lang="sv-SE" sz="2400" dirty="0"/>
          </a:p>
          <a:p>
            <a:pPr marL="457200" lvl="1" indent="0">
              <a:buNone/>
            </a:pPr>
            <a:endParaRPr lang="sv-SE" sz="1400" dirty="0"/>
          </a:p>
          <a:p>
            <a:pPr lvl="1"/>
            <a:endParaRPr lang="sv-SE" sz="1400" dirty="0"/>
          </a:p>
          <a:p>
            <a:pPr lvl="1"/>
            <a:endParaRPr lang="sv-SE" sz="1400" dirty="0"/>
          </a:p>
          <a:p>
            <a:endParaRPr lang="sv-SE" sz="1400" dirty="0"/>
          </a:p>
          <a:p>
            <a:pPr lvl="1"/>
            <a:endParaRPr lang="sv-SE" sz="1400" dirty="0"/>
          </a:p>
        </p:txBody>
      </p:sp>
      <p:pic>
        <p:nvPicPr>
          <p:cNvPr id="16" name="Bildobjekt 15" descr="En bild som visar text&#10;&#10;Automatiskt genererad beskrivning">
            <a:extLst>
              <a:ext uri="{FF2B5EF4-FFF2-40B4-BE49-F238E27FC236}">
                <a16:creationId xmlns:a16="http://schemas.microsoft.com/office/drawing/2014/main" id="{EE63AF00-545F-4A41-8E13-6078BC258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060">
            <a:off x="2165556" y="508745"/>
            <a:ext cx="1704467" cy="943184"/>
          </a:xfrm>
          <a:prstGeom prst="rect">
            <a:avLst/>
          </a:prstGeom>
        </p:spPr>
      </p:pic>
    </p:spTree>
    <p:extLst>
      <p:ext uri="{BB962C8B-B14F-4D97-AF65-F5344CB8AC3E}">
        <p14:creationId xmlns:p14="http://schemas.microsoft.com/office/powerpoint/2010/main" val="21431120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30F70D2-B361-4CE1-9D94-386A33771956}"/>
              </a:ext>
            </a:extLst>
          </p:cNvPr>
          <p:cNvSpPr>
            <a:spLocks noGrp="1"/>
          </p:cNvSpPr>
          <p:nvPr>
            <p:ph type="title"/>
          </p:nvPr>
        </p:nvSpPr>
        <p:spPr/>
        <p:txBody>
          <a:bodyPr/>
          <a:lstStyle/>
          <a:p>
            <a:pPr lvl="0">
              <a:lnSpc>
                <a:spcPct val="100000"/>
              </a:lnSpc>
              <a:spcBef>
                <a:spcPts val="0"/>
              </a:spcBef>
            </a:pPr>
            <a:r>
              <a:rPr lang="sv-SE" sz="2000" b="1" dirty="0">
                <a:latin typeface="+mn-lt"/>
              </a:rPr>
              <a:t>Strategiska insatser och ansvarsfördelning </a:t>
            </a:r>
            <a:r>
              <a:rPr lang="sv-SE" sz="1800" dirty="0">
                <a:solidFill>
                  <a:prstClr val="black"/>
                </a:solidFill>
                <a:latin typeface="Arial"/>
                <a:ea typeface="+mn-ea"/>
                <a:cs typeface="+mn-cs"/>
              </a:rPr>
              <a:t>Tillgängliga arenor och luftrum</a:t>
            </a:r>
            <a:br>
              <a:rPr lang="sv-SE" dirty="0"/>
            </a:br>
            <a:endParaRPr lang="sv-SE" sz="1400" dirty="0"/>
          </a:p>
        </p:txBody>
      </p:sp>
      <p:sp>
        <p:nvSpPr>
          <p:cNvPr id="8" name="Platshållare för innehåll 7">
            <a:extLst>
              <a:ext uri="{FF2B5EF4-FFF2-40B4-BE49-F238E27FC236}">
                <a16:creationId xmlns:a16="http://schemas.microsoft.com/office/drawing/2014/main" id="{40BBB114-F348-4D54-A726-2A3709C77921}"/>
              </a:ext>
            </a:extLst>
          </p:cNvPr>
          <p:cNvSpPr>
            <a:spLocks noGrp="1"/>
          </p:cNvSpPr>
          <p:nvPr>
            <p:ph idx="1"/>
          </p:nvPr>
        </p:nvSpPr>
        <p:spPr>
          <a:xfrm>
            <a:off x="838200" y="2108718"/>
            <a:ext cx="2494788" cy="4029321"/>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sv-SE" sz="1400" b="1" dirty="0"/>
              <a:t>FLYGSPORTFÖRBUNDET</a:t>
            </a:r>
          </a:p>
          <a:p>
            <a:pPr>
              <a:buFont typeface="Courier New" panose="02070309020205020404" pitchFamily="49" charset="0"/>
              <a:buChar char="o"/>
            </a:pPr>
            <a:r>
              <a:rPr lang="sv-SE" sz="1400" dirty="0"/>
              <a:t>Skapa en policy för arenakrav och tillgång till luftrum</a:t>
            </a:r>
          </a:p>
          <a:p>
            <a:pPr>
              <a:buFont typeface="Courier New" panose="02070309020205020404" pitchFamily="49" charset="0"/>
              <a:buChar char="o"/>
            </a:pPr>
            <a:r>
              <a:rPr lang="sv-SE" sz="1400" dirty="0"/>
              <a:t>Leda och samordna opinionsarbetet för arenor och luftrum på nationell nivå</a:t>
            </a:r>
          </a:p>
          <a:p>
            <a:pPr>
              <a:buFont typeface="Courier New" panose="02070309020205020404" pitchFamily="49" charset="0"/>
              <a:buChar char="o"/>
            </a:pPr>
            <a:r>
              <a:rPr lang="sv-SE" sz="1400" dirty="0"/>
              <a:t>Skapa en guide för föreningar kring opinionsarbete för arenor och luftrum</a:t>
            </a:r>
          </a:p>
          <a:p>
            <a:pPr>
              <a:buFont typeface="Courier New" panose="02070309020205020404" pitchFamily="49" charset="0"/>
              <a:buChar char="o"/>
            </a:pPr>
            <a:r>
              <a:rPr lang="sv-SE" sz="1400" dirty="0"/>
              <a:t>Delta i RF strategiska arbete kring idrottsytor och företräda flygsporten</a:t>
            </a:r>
          </a:p>
          <a:p>
            <a:pPr>
              <a:buFont typeface="Courier New" panose="02070309020205020404" pitchFamily="49" charset="0"/>
              <a:buChar char="o"/>
            </a:pPr>
            <a:endParaRPr lang="sv-SE" sz="1400" dirty="0"/>
          </a:p>
        </p:txBody>
      </p:sp>
      <p:sp>
        <p:nvSpPr>
          <p:cNvPr id="12" name="Platshållare för innehåll 11">
            <a:extLst>
              <a:ext uri="{FF2B5EF4-FFF2-40B4-BE49-F238E27FC236}">
                <a16:creationId xmlns:a16="http://schemas.microsoft.com/office/drawing/2014/main" id="{4E161477-BE0B-4F8A-8F68-04BDDCF31196}"/>
              </a:ext>
            </a:extLst>
          </p:cNvPr>
          <p:cNvSpPr>
            <a:spLocks noGrp="1"/>
          </p:cNvSpPr>
          <p:nvPr>
            <p:ph idx="4294967295"/>
          </p:nvPr>
        </p:nvSpPr>
        <p:spPr>
          <a:xfrm>
            <a:off x="3561702" y="2108718"/>
            <a:ext cx="2572215" cy="4029320"/>
          </a:xfrm>
        </p:spPr>
        <p:style>
          <a:lnRef idx="2">
            <a:schemeClr val="accent4"/>
          </a:lnRef>
          <a:fillRef idx="1">
            <a:schemeClr val="lt1"/>
          </a:fillRef>
          <a:effectRef idx="0">
            <a:schemeClr val="accent4"/>
          </a:effectRef>
          <a:fontRef idx="minor">
            <a:schemeClr val="dk1"/>
          </a:fontRef>
        </p:style>
        <p:txBody>
          <a:bodyPr/>
          <a:lstStyle/>
          <a:p>
            <a:pPr marL="0" indent="0">
              <a:buNone/>
            </a:pPr>
            <a:r>
              <a:rPr lang="sv-SE" sz="1400" b="1" dirty="0"/>
              <a:t>FLYGSPORTDISTRIKTEN</a:t>
            </a:r>
          </a:p>
          <a:p>
            <a:pPr>
              <a:buFont typeface="Courier New" panose="02070309020205020404" pitchFamily="49" charset="0"/>
              <a:buChar char="o"/>
            </a:pPr>
            <a:r>
              <a:rPr lang="sv-SE" sz="1400" dirty="0"/>
              <a:t>Delta i DF regionala opinionsarbete kring idrottsytor</a:t>
            </a:r>
          </a:p>
          <a:p>
            <a:pPr>
              <a:buFont typeface="Courier New" panose="02070309020205020404" pitchFamily="49" charset="0"/>
              <a:buChar char="o"/>
            </a:pPr>
            <a:r>
              <a:rPr lang="sv-SE" sz="1400" dirty="0"/>
              <a:t>Kommundialoger utifrån policy för arenakrav och tillgång till luftrum</a:t>
            </a:r>
          </a:p>
          <a:p>
            <a:pPr>
              <a:buFont typeface="Courier New" panose="02070309020205020404" pitchFamily="49" charset="0"/>
              <a:buChar char="o"/>
            </a:pPr>
            <a:r>
              <a:rPr lang="sv-SE" sz="1400" dirty="0"/>
              <a:t>Driva regional utveckling av arenor och luftrum</a:t>
            </a:r>
          </a:p>
        </p:txBody>
      </p:sp>
      <p:sp>
        <p:nvSpPr>
          <p:cNvPr id="14" name="Platshållare för innehåll 11">
            <a:extLst>
              <a:ext uri="{FF2B5EF4-FFF2-40B4-BE49-F238E27FC236}">
                <a16:creationId xmlns:a16="http://schemas.microsoft.com/office/drawing/2014/main" id="{6E1A93F3-75DF-44E7-BC1A-A34FE1E2934E}"/>
              </a:ext>
            </a:extLst>
          </p:cNvPr>
          <p:cNvSpPr txBox="1">
            <a:spLocks/>
          </p:cNvSpPr>
          <p:nvPr/>
        </p:nvSpPr>
        <p:spPr>
          <a:xfrm>
            <a:off x="9305392" y="2108717"/>
            <a:ext cx="2572215" cy="4029319"/>
          </a:xfrm>
          <a:prstGeom prst="rect">
            <a:avLst/>
          </a:prstGeom>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SISU IU/RF – SISUDF/DF</a:t>
            </a:r>
          </a:p>
          <a:p>
            <a:pPr lvl="0">
              <a:buFont typeface="Courier New" panose="02070309020205020404" pitchFamily="49" charset="0"/>
              <a:buChar char="o"/>
              <a:defRPr/>
            </a:pPr>
            <a:r>
              <a:rPr lang="sv-SE" sz="1400" dirty="0">
                <a:solidFill>
                  <a:prstClr val="black"/>
                </a:solidFill>
                <a:latin typeface="Arial"/>
              </a:rPr>
              <a:t>Processtöd till föreningar kring kommunalt opinionsarbete.</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innehåll 11">
            <a:extLst>
              <a:ext uri="{FF2B5EF4-FFF2-40B4-BE49-F238E27FC236}">
                <a16:creationId xmlns:a16="http://schemas.microsoft.com/office/drawing/2014/main" id="{DA6FF330-8C6E-43F9-92DF-C284B2008612}"/>
              </a:ext>
            </a:extLst>
          </p:cNvPr>
          <p:cNvSpPr txBox="1">
            <a:spLocks/>
          </p:cNvSpPr>
          <p:nvPr/>
        </p:nvSpPr>
        <p:spPr>
          <a:xfrm>
            <a:off x="6303629" y="2108720"/>
            <a:ext cx="2920557" cy="4029322"/>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 GRENFÖRBUNDEN</a:t>
            </a:r>
          </a:p>
          <a:p>
            <a:pPr lvl="0">
              <a:buFont typeface="Courier New" panose="02070309020205020404" pitchFamily="49" charset="0"/>
              <a:buChar char="o"/>
              <a:defRPr/>
            </a:pPr>
            <a:r>
              <a:rPr lang="sv-SE" sz="1200" dirty="0">
                <a:solidFill>
                  <a:prstClr val="black"/>
                </a:solidFill>
                <a:latin typeface="Arial"/>
              </a:rPr>
              <a:t>Delta med expertkunskap till policy för arenakrav och tillgång till luftrum</a:t>
            </a:r>
          </a:p>
          <a:p>
            <a:pPr lvl="0">
              <a:buFont typeface="Courier New" panose="02070309020205020404" pitchFamily="49" charset="0"/>
              <a:buChar char="o"/>
              <a:defRPr/>
            </a:pPr>
            <a:r>
              <a:rPr lang="sv-SE" sz="1200" dirty="0">
                <a:solidFill>
                  <a:prstClr val="black"/>
                </a:solidFill>
                <a:latin typeface="Arial"/>
              </a:rPr>
              <a:t>Delta i arbetet med opinionsbildning för arenor och luftrum</a:t>
            </a:r>
          </a:p>
          <a:p>
            <a:pPr lvl="0">
              <a:buFont typeface="Courier New" panose="02070309020205020404" pitchFamily="49" charset="0"/>
              <a:buChar char="o"/>
              <a:defRPr/>
            </a:pPr>
            <a:r>
              <a:rPr lang="sv-SE" sz="1200" dirty="0">
                <a:solidFill>
                  <a:prstClr val="black"/>
                </a:solidFill>
                <a:latin typeface="Arial"/>
              </a:rPr>
              <a:t>Övervaka lagar och bestämmelser och bidra med expertkompetens </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719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4384039" y="365125"/>
            <a:ext cx="7164493" cy="1325563"/>
          </a:xfrm>
        </p:spPr>
        <p:txBody>
          <a:bodyPr>
            <a:normAutofit fontScale="90000"/>
          </a:bodyPr>
          <a:lstStyle/>
          <a:p>
            <a:r>
              <a:rPr lang="sv-SE" dirty="0"/>
              <a:t>En stark, sammanhållande organisation</a:t>
            </a:r>
            <a:br>
              <a:rPr lang="sv-SE" dirty="0"/>
            </a:br>
            <a:r>
              <a:rPr lang="sv-SE" dirty="0"/>
              <a:t>– målbilder 2025</a:t>
            </a: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2606530"/>
            <a:ext cx="3425957" cy="1644459"/>
          </a:xfrm>
          <a:prstGeom prst="rect">
            <a:avLst/>
          </a:prstGeom>
        </p:spPr>
      </p:pic>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4387515" y="2022601"/>
            <a:ext cx="7161017" cy="4154361"/>
          </a:xfrm>
        </p:spPr>
        <p:txBody>
          <a:bodyPr>
            <a:normAutofit fontScale="92500" lnSpcReduction="10000"/>
          </a:bodyPr>
          <a:lstStyle/>
          <a:p>
            <a:r>
              <a:rPr lang="sv-SE" sz="2400" dirty="0"/>
              <a:t>Vi har samverkansformer för:</a:t>
            </a:r>
          </a:p>
          <a:p>
            <a:pPr lvl="1"/>
            <a:r>
              <a:rPr lang="sv-SE" sz="2000" dirty="0"/>
              <a:t>Träning</a:t>
            </a:r>
          </a:p>
          <a:p>
            <a:pPr lvl="1"/>
            <a:r>
              <a:rPr lang="sv-SE" sz="2000" dirty="0"/>
              <a:t>Utveckling</a:t>
            </a:r>
          </a:p>
          <a:p>
            <a:pPr lvl="1"/>
            <a:r>
              <a:rPr lang="sv-SE" sz="2000" dirty="0"/>
              <a:t>Utbildning</a:t>
            </a:r>
          </a:p>
          <a:p>
            <a:pPr lvl="1"/>
            <a:r>
              <a:rPr lang="sv-SE" sz="2000" dirty="0"/>
              <a:t>Tävling</a:t>
            </a:r>
          </a:p>
          <a:p>
            <a:r>
              <a:rPr lang="sv-SE" sz="2400" dirty="0"/>
              <a:t>Vi skapar gränsöverskridande nätverk som håller ihop organisationer</a:t>
            </a:r>
          </a:p>
          <a:p>
            <a:r>
              <a:rPr lang="sv-SE" sz="2400" dirty="0"/>
              <a:t>Vi har en modern teknisk plattform för information och möten</a:t>
            </a:r>
          </a:p>
          <a:p>
            <a:r>
              <a:rPr lang="sv-SE" sz="2400" dirty="0"/>
              <a:t>Alla medlemmar i föreningarna har kunskap om FSF:s uppdrag</a:t>
            </a:r>
          </a:p>
          <a:p>
            <a:r>
              <a:rPr lang="sv-SE" sz="2400" dirty="0"/>
              <a:t>Vi har en strategi </a:t>
            </a:r>
            <a:r>
              <a:rPr lang="sv-SE" sz="2400"/>
              <a:t>för internationellt arbete</a:t>
            </a:r>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endParaRPr lang="sv-SE" sz="2400" dirty="0"/>
          </a:p>
          <a:p>
            <a:pPr marL="457200" lvl="1" indent="0">
              <a:buNone/>
            </a:pPr>
            <a:endParaRPr lang="sv-SE" sz="1400" dirty="0"/>
          </a:p>
          <a:p>
            <a:pPr lvl="1"/>
            <a:endParaRPr lang="sv-SE" sz="1400" dirty="0"/>
          </a:p>
          <a:p>
            <a:pPr lvl="1"/>
            <a:endParaRPr lang="sv-SE" sz="1400" dirty="0"/>
          </a:p>
          <a:p>
            <a:endParaRPr lang="sv-SE" sz="1400" dirty="0"/>
          </a:p>
          <a:p>
            <a:pPr lvl="1"/>
            <a:endParaRPr lang="sv-SE" sz="1400" dirty="0"/>
          </a:p>
        </p:txBody>
      </p:sp>
      <p:pic>
        <p:nvPicPr>
          <p:cNvPr id="16" name="Bildobjekt 15" descr="En bild som visar text&#10;&#10;Automatiskt genererad beskrivning">
            <a:extLst>
              <a:ext uri="{FF2B5EF4-FFF2-40B4-BE49-F238E27FC236}">
                <a16:creationId xmlns:a16="http://schemas.microsoft.com/office/drawing/2014/main" id="{EE63AF00-545F-4A41-8E13-6078BC258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060">
            <a:off x="2165556" y="508745"/>
            <a:ext cx="1704467" cy="943184"/>
          </a:xfrm>
          <a:prstGeom prst="rect">
            <a:avLst/>
          </a:prstGeom>
        </p:spPr>
      </p:pic>
    </p:spTree>
    <p:extLst>
      <p:ext uri="{BB962C8B-B14F-4D97-AF65-F5344CB8AC3E}">
        <p14:creationId xmlns:p14="http://schemas.microsoft.com/office/powerpoint/2010/main" val="296482856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30F70D2-B361-4CE1-9D94-386A33771956}"/>
              </a:ext>
            </a:extLst>
          </p:cNvPr>
          <p:cNvSpPr>
            <a:spLocks noGrp="1"/>
          </p:cNvSpPr>
          <p:nvPr>
            <p:ph type="title"/>
          </p:nvPr>
        </p:nvSpPr>
        <p:spPr/>
        <p:txBody>
          <a:bodyPr/>
          <a:lstStyle/>
          <a:p>
            <a:pPr lvl="0">
              <a:lnSpc>
                <a:spcPct val="100000"/>
              </a:lnSpc>
              <a:spcBef>
                <a:spcPts val="0"/>
              </a:spcBef>
            </a:pPr>
            <a:r>
              <a:rPr lang="sv-SE" sz="2000" b="1" dirty="0">
                <a:latin typeface="+mn-lt"/>
              </a:rPr>
              <a:t>Strategiska insatser och ansvarsfördelning </a:t>
            </a:r>
            <a:r>
              <a:rPr lang="sv-SE" sz="1800" dirty="0">
                <a:solidFill>
                  <a:prstClr val="black"/>
                </a:solidFill>
                <a:latin typeface="Arial"/>
                <a:ea typeface="+mn-ea"/>
                <a:cs typeface="+mn-cs"/>
              </a:rPr>
              <a:t>En stark sammanhållande organisation</a:t>
            </a:r>
            <a:br>
              <a:rPr lang="sv-SE" dirty="0"/>
            </a:br>
            <a:endParaRPr lang="sv-SE" sz="1400" dirty="0"/>
          </a:p>
        </p:txBody>
      </p:sp>
      <p:sp>
        <p:nvSpPr>
          <p:cNvPr id="8" name="Platshållare för innehåll 7">
            <a:extLst>
              <a:ext uri="{FF2B5EF4-FFF2-40B4-BE49-F238E27FC236}">
                <a16:creationId xmlns:a16="http://schemas.microsoft.com/office/drawing/2014/main" id="{40BBB114-F348-4D54-A726-2A3709C77921}"/>
              </a:ext>
            </a:extLst>
          </p:cNvPr>
          <p:cNvSpPr>
            <a:spLocks noGrp="1"/>
          </p:cNvSpPr>
          <p:nvPr>
            <p:ph idx="1"/>
          </p:nvPr>
        </p:nvSpPr>
        <p:spPr>
          <a:xfrm>
            <a:off x="838200" y="2108718"/>
            <a:ext cx="2494788" cy="4029321"/>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sv-SE" sz="1400" b="1" dirty="0"/>
              <a:t>FLYGSPORTFÖRBUNDET</a:t>
            </a:r>
          </a:p>
          <a:p>
            <a:pPr>
              <a:buFont typeface="Courier New" panose="02070309020205020404" pitchFamily="49" charset="0"/>
              <a:buChar char="o"/>
            </a:pPr>
            <a:r>
              <a:rPr lang="sv-SE" sz="1400" dirty="0"/>
              <a:t>Uppdatera stadgar</a:t>
            </a:r>
          </a:p>
          <a:p>
            <a:pPr>
              <a:buFont typeface="Courier New" panose="02070309020205020404" pitchFamily="49" charset="0"/>
              <a:buChar char="o"/>
            </a:pPr>
            <a:r>
              <a:rPr lang="sv-SE" sz="1400" dirty="0"/>
              <a:t>Skapa tydliggöra roller, ansvar och mandat för stödorganisationen - SF, SDF och grenförbund</a:t>
            </a:r>
          </a:p>
          <a:p>
            <a:pPr>
              <a:buFont typeface="Courier New" panose="02070309020205020404" pitchFamily="49" charset="0"/>
              <a:buChar char="o"/>
            </a:pPr>
            <a:r>
              <a:rPr lang="sv-SE" sz="1400" dirty="0"/>
              <a:t>Ta fram samverkansformer och arbetssätt för stödorganisationen som helhet. </a:t>
            </a:r>
          </a:p>
          <a:p>
            <a:pPr>
              <a:buFont typeface="Courier New" panose="02070309020205020404" pitchFamily="49" charset="0"/>
              <a:buChar char="o"/>
            </a:pPr>
            <a:r>
              <a:rPr lang="sv-SE" sz="1400" dirty="0"/>
              <a:t>Tydliggöra och säkerställa anslutnings- och medlemsformer</a:t>
            </a:r>
          </a:p>
          <a:p>
            <a:pPr>
              <a:buFont typeface="Courier New" panose="02070309020205020404" pitchFamily="49" charset="0"/>
              <a:buChar char="o"/>
            </a:pPr>
            <a:r>
              <a:rPr lang="sv-SE" sz="1400" dirty="0"/>
              <a:t>Skapa ett intressepolitiskt program för nationellt påverkansarbete för flygsportens förutsättningar</a:t>
            </a:r>
          </a:p>
          <a:p>
            <a:pPr>
              <a:buFont typeface="Courier New" panose="02070309020205020404" pitchFamily="49" charset="0"/>
              <a:buChar char="o"/>
            </a:pPr>
            <a:r>
              <a:rPr lang="sv-SE" sz="1400" dirty="0"/>
              <a:t>Strategi runt </a:t>
            </a:r>
            <a:r>
              <a:rPr lang="sv-SE" sz="1400"/>
              <a:t>internationella evenemang </a:t>
            </a:r>
            <a:r>
              <a:rPr lang="sv-SE" sz="1400" dirty="0"/>
              <a:t>och FAI politik</a:t>
            </a:r>
          </a:p>
          <a:p>
            <a:pPr>
              <a:buFont typeface="Courier New" panose="02070309020205020404" pitchFamily="49" charset="0"/>
              <a:buChar char="o"/>
            </a:pPr>
            <a:endParaRPr lang="sv-SE" sz="1400" dirty="0"/>
          </a:p>
        </p:txBody>
      </p:sp>
      <p:sp>
        <p:nvSpPr>
          <p:cNvPr id="12" name="Platshållare för innehåll 11">
            <a:extLst>
              <a:ext uri="{FF2B5EF4-FFF2-40B4-BE49-F238E27FC236}">
                <a16:creationId xmlns:a16="http://schemas.microsoft.com/office/drawing/2014/main" id="{4E161477-BE0B-4F8A-8F68-04BDDCF31196}"/>
              </a:ext>
            </a:extLst>
          </p:cNvPr>
          <p:cNvSpPr>
            <a:spLocks noGrp="1"/>
          </p:cNvSpPr>
          <p:nvPr>
            <p:ph idx="4294967295"/>
          </p:nvPr>
        </p:nvSpPr>
        <p:spPr>
          <a:xfrm>
            <a:off x="3561702" y="2108718"/>
            <a:ext cx="2572215" cy="4029320"/>
          </a:xfrm>
        </p:spPr>
        <p:style>
          <a:lnRef idx="2">
            <a:schemeClr val="accent4"/>
          </a:lnRef>
          <a:fillRef idx="1">
            <a:schemeClr val="lt1"/>
          </a:fillRef>
          <a:effectRef idx="0">
            <a:schemeClr val="accent4"/>
          </a:effectRef>
          <a:fontRef idx="minor">
            <a:schemeClr val="dk1"/>
          </a:fontRef>
        </p:style>
        <p:txBody>
          <a:bodyPr/>
          <a:lstStyle/>
          <a:p>
            <a:pPr marL="0" indent="0">
              <a:buNone/>
            </a:pPr>
            <a:r>
              <a:rPr lang="sv-SE" sz="1400" b="1" dirty="0"/>
              <a:t>FLYGSPORTDISTRIKTEN</a:t>
            </a:r>
          </a:p>
          <a:p>
            <a:pPr lvl="0">
              <a:buFont typeface="Courier New" panose="02070309020205020404" pitchFamily="49" charset="0"/>
              <a:buChar char="o"/>
            </a:pPr>
            <a:r>
              <a:rPr lang="sv-SE" sz="1400" dirty="0">
                <a:solidFill>
                  <a:prstClr val="black"/>
                </a:solidFill>
              </a:rPr>
              <a:t>Delta i arbetet för att förstå sin roll, ansvar och mandat</a:t>
            </a:r>
          </a:p>
          <a:p>
            <a:pPr lvl="0">
              <a:buFont typeface="Courier New" panose="02070309020205020404" pitchFamily="49" charset="0"/>
              <a:buChar char="o"/>
            </a:pPr>
            <a:r>
              <a:rPr lang="sv-SE" sz="1400" dirty="0">
                <a:solidFill>
                  <a:prstClr val="black"/>
                </a:solidFill>
              </a:rPr>
              <a:t>Delta i arbetet för att ta fram samverkansformer och arbetssätt för stödorganisationen som helhet</a:t>
            </a:r>
          </a:p>
          <a:p>
            <a:pPr lvl="0">
              <a:buFont typeface="Courier New" panose="02070309020205020404" pitchFamily="49" charset="0"/>
              <a:buChar char="o"/>
            </a:pPr>
            <a:r>
              <a:rPr lang="sv-SE" sz="1400" dirty="0">
                <a:solidFill>
                  <a:prstClr val="black"/>
                </a:solidFill>
              </a:rPr>
              <a:t>Delta i arbetet att skapa ett intressepolitiskt program för nationellt påverkansarbete för flygsportens förutsättningar</a:t>
            </a:r>
          </a:p>
        </p:txBody>
      </p:sp>
      <p:sp>
        <p:nvSpPr>
          <p:cNvPr id="14" name="Platshållare för innehåll 11">
            <a:extLst>
              <a:ext uri="{FF2B5EF4-FFF2-40B4-BE49-F238E27FC236}">
                <a16:creationId xmlns:a16="http://schemas.microsoft.com/office/drawing/2014/main" id="{6E1A93F3-75DF-44E7-BC1A-A34FE1E2934E}"/>
              </a:ext>
            </a:extLst>
          </p:cNvPr>
          <p:cNvSpPr txBox="1">
            <a:spLocks/>
          </p:cNvSpPr>
          <p:nvPr/>
        </p:nvSpPr>
        <p:spPr>
          <a:xfrm>
            <a:off x="9305392" y="2108717"/>
            <a:ext cx="2572215" cy="4029319"/>
          </a:xfrm>
          <a:prstGeom prst="rect">
            <a:avLst/>
          </a:prstGeom>
        </p:spPr>
        <p:style>
          <a:lnRef idx="2">
            <a:schemeClr val="accent2"/>
          </a:lnRef>
          <a:fillRef idx="1">
            <a:schemeClr val="lt1"/>
          </a:fillRef>
          <a:effectRef idx="0">
            <a:schemeClr val="accent2"/>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SISU IU/RF – SISUDF/DF</a:t>
            </a:r>
          </a:p>
          <a:p>
            <a:pPr lvl="0">
              <a:buFont typeface="Courier New" panose="02070309020205020404" pitchFamily="49" charset="0"/>
              <a:buChar char="o"/>
              <a:defRPr/>
            </a:pPr>
            <a:r>
              <a:rPr lang="sv-SE" sz="1400" dirty="0">
                <a:solidFill>
                  <a:prstClr val="black"/>
                </a:solidFill>
                <a:latin typeface="Arial"/>
              </a:rPr>
              <a:t>Stöd i utvecklingsarbete för flygsportdistriktens styrelser</a:t>
            </a:r>
          </a:p>
          <a:p>
            <a:pPr lvl="0">
              <a:buFont typeface="Courier New" panose="02070309020205020404" pitchFamily="49" charset="0"/>
              <a:buChar char="o"/>
              <a:defRPr/>
            </a:pPr>
            <a:r>
              <a:rPr lang="sv-SE" sz="1400" dirty="0">
                <a:solidFill>
                  <a:prstClr val="black"/>
                </a:solidFill>
                <a:latin typeface="Arial"/>
              </a:rPr>
              <a:t>Tillsammans med Centrum för idrottsevenemang och intressepolitik ta fram internationella strategier </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innehåll 11">
            <a:extLst>
              <a:ext uri="{FF2B5EF4-FFF2-40B4-BE49-F238E27FC236}">
                <a16:creationId xmlns:a16="http://schemas.microsoft.com/office/drawing/2014/main" id="{DA6FF330-8C6E-43F9-92DF-C284B2008612}"/>
              </a:ext>
            </a:extLst>
          </p:cNvPr>
          <p:cNvSpPr txBox="1">
            <a:spLocks/>
          </p:cNvSpPr>
          <p:nvPr/>
        </p:nvSpPr>
        <p:spPr>
          <a:xfrm>
            <a:off x="6303629" y="2108720"/>
            <a:ext cx="2920557" cy="4029322"/>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 GRENFÖRBUNDEN</a:t>
            </a:r>
          </a:p>
          <a:p>
            <a:pPr lvl="0">
              <a:buFont typeface="Courier New" panose="02070309020205020404" pitchFamily="49" charset="0"/>
              <a:buChar char="o"/>
              <a:defRPr/>
            </a:pPr>
            <a:r>
              <a:rPr lang="sv-SE" sz="1200" dirty="0">
                <a:solidFill>
                  <a:prstClr val="black"/>
                </a:solidFill>
                <a:latin typeface="Arial"/>
              </a:rPr>
              <a:t>Delta i arbetet för att skapa tydliggöra roller, ansvar och mandat för stödorganisationen - SF, SDF och grenförbund</a:t>
            </a:r>
          </a:p>
          <a:p>
            <a:pPr lvl="0">
              <a:buFont typeface="Courier New" panose="02070309020205020404" pitchFamily="49" charset="0"/>
              <a:buChar char="o"/>
              <a:defRPr/>
            </a:pPr>
            <a:r>
              <a:rPr lang="sv-SE" sz="1200" dirty="0">
                <a:solidFill>
                  <a:prstClr val="black"/>
                </a:solidFill>
                <a:latin typeface="Arial"/>
              </a:rPr>
              <a:t>Delta i arbetet för att ta fram samverkansformer och arbetssätt för stödorganisationen som helhet</a:t>
            </a:r>
          </a:p>
          <a:p>
            <a:pPr lvl="0">
              <a:buFont typeface="Courier New" panose="02070309020205020404" pitchFamily="49" charset="0"/>
              <a:buChar char="o"/>
              <a:defRPr/>
            </a:pPr>
            <a:r>
              <a:rPr lang="sv-SE" sz="1200" dirty="0">
                <a:solidFill>
                  <a:prstClr val="black"/>
                </a:solidFill>
                <a:latin typeface="Arial"/>
              </a:rPr>
              <a:t>Delta i arbetet att skapa ett intressepolitiskt program för nationellt påverkansarbete för flygsportens förutsättningar</a:t>
            </a:r>
          </a:p>
          <a:p>
            <a:pPr marL="0" marR="0" lvl="0" indent="0" algn="l"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3088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4A7EF6-4200-411B-89F8-1B4E7BC4B240}"/>
              </a:ext>
            </a:extLst>
          </p:cNvPr>
          <p:cNvSpPr>
            <a:spLocks noGrp="1"/>
          </p:cNvSpPr>
          <p:nvPr>
            <p:ph type="title"/>
          </p:nvPr>
        </p:nvSpPr>
        <p:spPr>
          <a:xfrm>
            <a:off x="582307" y="212099"/>
            <a:ext cx="10986297" cy="601124"/>
          </a:xfrm>
        </p:spPr>
        <p:txBody>
          <a:bodyPr/>
          <a:lstStyle/>
          <a:p>
            <a:r>
              <a:rPr lang="sv-SE" sz="2800" dirty="0"/>
              <a:t>Hur förverkligar vi strategin?</a:t>
            </a:r>
          </a:p>
        </p:txBody>
      </p:sp>
      <p:sp>
        <p:nvSpPr>
          <p:cNvPr id="3" name="Platshållare för text 2">
            <a:extLst>
              <a:ext uri="{FF2B5EF4-FFF2-40B4-BE49-F238E27FC236}">
                <a16:creationId xmlns:a16="http://schemas.microsoft.com/office/drawing/2014/main" id="{78F43ADE-C325-41B5-9090-9F6D2609B1B3}"/>
              </a:ext>
            </a:extLst>
          </p:cNvPr>
          <p:cNvSpPr>
            <a:spLocks noGrp="1"/>
          </p:cNvSpPr>
          <p:nvPr>
            <p:ph type="body" sz="quarter" idx="10"/>
          </p:nvPr>
        </p:nvSpPr>
        <p:spPr>
          <a:xfrm>
            <a:off x="390292" y="813223"/>
            <a:ext cx="10986297" cy="1528533"/>
          </a:xfrm>
        </p:spPr>
        <p:txBody>
          <a:bodyPr/>
          <a:lstStyle/>
          <a:p>
            <a:pPr>
              <a:buFont typeface="Wingdings" panose="05000000000000000000" pitchFamily="2" charset="2"/>
              <a:buChar char="Ø"/>
            </a:pPr>
            <a:r>
              <a:rPr lang="sv-SE" sz="2000" dirty="0"/>
              <a:t>År 2025 ska vi ha nått upp till målbilderna. Vad är det för insatser vi som styrelse behöver göra under 2019 för att få fart på förflyttningen och få kraft i arbetet?</a:t>
            </a:r>
          </a:p>
          <a:p>
            <a:pPr marL="0" indent="0">
              <a:buNone/>
            </a:pPr>
            <a:endParaRPr lang="sv-SE" sz="2000" dirty="0"/>
          </a:p>
        </p:txBody>
      </p:sp>
      <p:sp>
        <p:nvSpPr>
          <p:cNvPr id="4" name="Platshållare för text 3">
            <a:extLst>
              <a:ext uri="{FF2B5EF4-FFF2-40B4-BE49-F238E27FC236}">
                <a16:creationId xmlns:a16="http://schemas.microsoft.com/office/drawing/2014/main" id="{254255C9-C7EF-4AEE-A332-1DEA30A4BFDC}"/>
              </a:ext>
            </a:extLst>
          </p:cNvPr>
          <p:cNvSpPr>
            <a:spLocks noGrp="1"/>
          </p:cNvSpPr>
          <p:nvPr>
            <p:ph type="body" idx="1"/>
          </p:nvPr>
        </p:nvSpPr>
        <p:spPr/>
        <p:txBody>
          <a:bodyPr/>
          <a:lstStyle/>
          <a:p>
            <a:endParaRPr lang="sv-SE"/>
          </a:p>
        </p:txBody>
      </p:sp>
      <p:graphicFrame>
        <p:nvGraphicFramePr>
          <p:cNvPr id="5" name="Tabell 4">
            <a:extLst>
              <a:ext uri="{FF2B5EF4-FFF2-40B4-BE49-F238E27FC236}">
                <a16:creationId xmlns:a16="http://schemas.microsoft.com/office/drawing/2014/main" id="{07392712-353D-4430-9A23-98D088AE27CC}"/>
              </a:ext>
            </a:extLst>
          </p:cNvPr>
          <p:cNvGraphicFramePr>
            <a:graphicFrameLocks noGrp="1"/>
          </p:cNvGraphicFramePr>
          <p:nvPr>
            <p:extLst>
              <p:ext uri="{D42A27DB-BD31-4B8C-83A1-F6EECF244321}">
                <p14:modId xmlns:p14="http://schemas.microsoft.com/office/powerpoint/2010/main" val="1232844476"/>
              </p:ext>
            </p:extLst>
          </p:nvPr>
        </p:nvGraphicFramePr>
        <p:xfrm>
          <a:off x="245327" y="2246621"/>
          <a:ext cx="11323277" cy="3850640"/>
        </p:xfrm>
        <a:graphic>
          <a:graphicData uri="http://schemas.openxmlformats.org/drawingml/2006/table">
            <a:tbl>
              <a:tblPr firstRow="1" bandRow="1">
                <a:tableStyleId>{5C22544A-7EE6-4342-B048-85BDC9FD1C3A}</a:tableStyleId>
              </a:tblPr>
              <a:tblGrid>
                <a:gridCol w="1807334">
                  <a:extLst>
                    <a:ext uri="{9D8B030D-6E8A-4147-A177-3AD203B41FA5}">
                      <a16:colId xmlns:a16="http://schemas.microsoft.com/office/drawing/2014/main" val="2309865264"/>
                    </a:ext>
                  </a:extLst>
                </a:gridCol>
                <a:gridCol w="2580885">
                  <a:extLst>
                    <a:ext uri="{9D8B030D-6E8A-4147-A177-3AD203B41FA5}">
                      <a16:colId xmlns:a16="http://schemas.microsoft.com/office/drawing/2014/main" val="2140024701"/>
                    </a:ext>
                  </a:extLst>
                </a:gridCol>
                <a:gridCol w="1186962">
                  <a:extLst>
                    <a:ext uri="{9D8B030D-6E8A-4147-A177-3AD203B41FA5}">
                      <a16:colId xmlns:a16="http://schemas.microsoft.com/office/drawing/2014/main" val="4155111971"/>
                    </a:ext>
                  </a:extLst>
                </a:gridCol>
                <a:gridCol w="1424354">
                  <a:extLst>
                    <a:ext uri="{9D8B030D-6E8A-4147-A177-3AD203B41FA5}">
                      <a16:colId xmlns:a16="http://schemas.microsoft.com/office/drawing/2014/main" val="910119769"/>
                    </a:ext>
                  </a:extLst>
                </a:gridCol>
                <a:gridCol w="1397976">
                  <a:extLst>
                    <a:ext uri="{9D8B030D-6E8A-4147-A177-3AD203B41FA5}">
                      <a16:colId xmlns:a16="http://schemas.microsoft.com/office/drawing/2014/main" val="2102552175"/>
                    </a:ext>
                  </a:extLst>
                </a:gridCol>
                <a:gridCol w="1136173">
                  <a:extLst>
                    <a:ext uri="{9D8B030D-6E8A-4147-A177-3AD203B41FA5}">
                      <a16:colId xmlns:a16="http://schemas.microsoft.com/office/drawing/2014/main" val="2335588735"/>
                    </a:ext>
                  </a:extLst>
                </a:gridCol>
                <a:gridCol w="892370">
                  <a:extLst>
                    <a:ext uri="{9D8B030D-6E8A-4147-A177-3AD203B41FA5}">
                      <a16:colId xmlns:a16="http://schemas.microsoft.com/office/drawing/2014/main" val="608076976"/>
                    </a:ext>
                  </a:extLst>
                </a:gridCol>
                <a:gridCol w="897223">
                  <a:extLst>
                    <a:ext uri="{9D8B030D-6E8A-4147-A177-3AD203B41FA5}">
                      <a16:colId xmlns:a16="http://schemas.microsoft.com/office/drawing/2014/main" val="3481120088"/>
                    </a:ext>
                  </a:extLst>
                </a:gridCol>
              </a:tblGrid>
              <a:tr h="370840">
                <a:tc>
                  <a:txBody>
                    <a:bodyPr/>
                    <a:lstStyle/>
                    <a:p>
                      <a:endParaRPr lang="sv-SE" dirty="0"/>
                    </a:p>
                  </a:txBody>
                  <a:tcPr/>
                </a:tc>
                <a:tc>
                  <a:txBody>
                    <a:bodyPr/>
                    <a:lstStyle/>
                    <a:p>
                      <a:r>
                        <a:rPr lang="sv-SE" dirty="0"/>
                        <a:t>Aktiviteter 2019</a:t>
                      </a:r>
                    </a:p>
                  </a:txBody>
                  <a:tcPr/>
                </a:tc>
                <a:tc>
                  <a:txBody>
                    <a:bodyPr/>
                    <a:lstStyle/>
                    <a:p>
                      <a:r>
                        <a:rPr lang="sv-SE" dirty="0"/>
                        <a:t>2020</a:t>
                      </a:r>
                    </a:p>
                  </a:txBody>
                  <a:tcPr/>
                </a:tc>
                <a:tc>
                  <a:txBody>
                    <a:bodyPr/>
                    <a:lstStyle/>
                    <a:p>
                      <a:r>
                        <a:rPr lang="sv-SE" dirty="0"/>
                        <a:t>2021</a:t>
                      </a:r>
                    </a:p>
                  </a:txBody>
                  <a:tcPr/>
                </a:tc>
                <a:tc>
                  <a:txBody>
                    <a:bodyPr/>
                    <a:lstStyle/>
                    <a:p>
                      <a:r>
                        <a:rPr lang="sv-SE" dirty="0"/>
                        <a:t>2022</a:t>
                      </a:r>
                    </a:p>
                  </a:txBody>
                  <a:tcPr/>
                </a:tc>
                <a:tc>
                  <a:txBody>
                    <a:bodyPr/>
                    <a:lstStyle/>
                    <a:p>
                      <a:r>
                        <a:rPr lang="sv-SE" dirty="0"/>
                        <a:t>2023</a:t>
                      </a:r>
                    </a:p>
                  </a:txBody>
                  <a:tcPr/>
                </a:tc>
                <a:tc>
                  <a:txBody>
                    <a:bodyPr/>
                    <a:lstStyle/>
                    <a:p>
                      <a:r>
                        <a:rPr lang="sv-SE" dirty="0"/>
                        <a:t>2024</a:t>
                      </a:r>
                    </a:p>
                  </a:txBody>
                  <a:tcPr/>
                </a:tc>
                <a:tc>
                  <a:txBody>
                    <a:bodyPr/>
                    <a:lstStyle/>
                    <a:p>
                      <a:r>
                        <a:rPr lang="sv-SE" dirty="0"/>
                        <a:t>2025</a:t>
                      </a:r>
                    </a:p>
                  </a:txBody>
                  <a:tcPr/>
                </a:tc>
                <a:extLst>
                  <a:ext uri="{0D108BD9-81ED-4DB2-BD59-A6C34878D82A}">
                    <a16:rowId xmlns:a16="http://schemas.microsoft.com/office/drawing/2014/main" val="1276532742"/>
                  </a:ext>
                </a:extLst>
              </a:tr>
              <a:tr h="370840">
                <a:tc>
                  <a:txBody>
                    <a:bodyPr/>
                    <a:lstStyle/>
                    <a:p>
                      <a:r>
                        <a:rPr lang="sv-SE" sz="1600" dirty="0"/>
                        <a:t>Stärka föreningar</a:t>
                      </a:r>
                    </a:p>
                  </a:txBody>
                  <a:tcPr/>
                </a:tc>
                <a:tc>
                  <a:txBody>
                    <a:bodyPr/>
                    <a:lstStyle/>
                    <a:p>
                      <a:r>
                        <a:rPr lang="sv-SE" sz="1100" dirty="0"/>
                        <a:t>Föreningsträffar (föreningsbidrag)</a:t>
                      </a:r>
                    </a:p>
                    <a:p>
                      <a:r>
                        <a:rPr lang="sv-SE" sz="1100" dirty="0"/>
                        <a:t>Stadgar  nya normalstadgar (uthyrning)</a:t>
                      </a:r>
                    </a:p>
                    <a:p>
                      <a:r>
                        <a:rPr lang="sv-SE" sz="1100" dirty="0"/>
                        <a:t>Distriktsdialog (webbmöten)</a:t>
                      </a:r>
                    </a:p>
                  </a:txBody>
                  <a:tcPr/>
                </a:tc>
                <a:tc>
                  <a:txBody>
                    <a:bodyPr/>
                    <a:lstStyle/>
                    <a:p>
                      <a:r>
                        <a:rPr lang="sv-SE" sz="1100" dirty="0"/>
                        <a:t>Föreningsträffar (stadgar - jämställdhet)</a:t>
                      </a:r>
                    </a:p>
                    <a:p>
                      <a:r>
                        <a:rPr lang="sv-SE" sz="1100" dirty="0"/>
                        <a:t>Distriktsprojekt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Föreningsträffar (stadgar - jämställdhet)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Ledarutbildningar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mn-lt"/>
                          <a:ea typeface="+mn-ea"/>
                          <a:cs typeface="+mn-cs"/>
                        </a:rPr>
                        <a:t>Föreningsträffar (stadgar - jämställdhet)</a:t>
                      </a:r>
                    </a:p>
                    <a:p>
                      <a:endParaRPr lang="sv-SE" sz="1100" dirty="0"/>
                    </a:p>
                  </a:txBody>
                  <a:tcPr/>
                </a:tc>
                <a:tc>
                  <a:txBody>
                    <a:bodyPr/>
                    <a:lstStyle/>
                    <a:p>
                      <a:endParaRPr lang="sv-SE" sz="1100" dirty="0"/>
                    </a:p>
                  </a:txBody>
                  <a:tcPr/>
                </a:tc>
                <a:tc>
                  <a:txBody>
                    <a:bodyPr/>
                    <a:lstStyle/>
                    <a:p>
                      <a:endParaRPr lang="sv-SE" sz="1100"/>
                    </a:p>
                  </a:txBody>
                  <a:tcPr/>
                </a:tc>
                <a:tc>
                  <a:txBody>
                    <a:bodyPr/>
                    <a:lstStyle/>
                    <a:p>
                      <a:endParaRPr lang="sv-SE" sz="1100" dirty="0"/>
                    </a:p>
                  </a:txBody>
                  <a:tcPr/>
                </a:tc>
                <a:extLst>
                  <a:ext uri="{0D108BD9-81ED-4DB2-BD59-A6C34878D82A}">
                    <a16:rowId xmlns:a16="http://schemas.microsoft.com/office/drawing/2014/main" val="4046614137"/>
                  </a:ext>
                </a:extLst>
              </a:tr>
              <a:tr h="370840">
                <a:tc>
                  <a:txBody>
                    <a:bodyPr/>
                    <a:lstStyle/>
                    <a:p>
                      <a:r>
                        <a:rPr lang="sv-SE" sz="1600" dirty="0"/>
                        <a:t>Landslag i världsklass</a:t>
                      </a:r>
                    </a:p>
                  </a:txBody>
                  <a:tcPr/>
                </a:tc>
                <a:tc>
                  <a:txBody>
                    <a:bodyPr/>
                    <a:lstStyle/>
                    <a:p>
                      <a:r>
                        <a:rPr lang="sv-SE" sz="1100" dirty="0"/>
                        <a:t>Policy och riktlinjer för landslag</a:t>
                      </a:r>
                    </a:p>
                    <a:p>
                      <a:r>
                        <a:rPr lang="sv-SE" sz="1100" dirty="0"/>
                        <a:t>Förebilder</a:t>
                      </a:r>
                    </a:p>
                  </a:txBody>
                  <a:tcPr/>
                </a:tc>
                <a:tc>
                  <a:txBody>
                    <a:bodyPr/>
                    <a:lstStyle/>
                    <a:p>
                      <a:r>
                        <a:rPr lang="sv-SE" sz="1100" dirty="0"/>
                        <a:t>Vision &amp; strategi</a:t>
                      </a:r>
                    </a:p>
                  </a:txBody>
                  <a:tcPr/>
                </a:tc>
                <a:tc>
                  <a:txBody>
                    <a:bodyPr/>
                    <a:lstStyle/>
                    <a:p>
                      <a:r>
                        <a:rPr lang="sv-SE" sz="1100" dirty="0"/>
                        <a:t>Sponsorstrategi 1.0</a:t>
                      </a:r>
                    </a:p>
                    <a:p>
                      <a:r>
                        <a:rPr lang="sv-SE" sz="1100" dirty="0"/>
                        <a:t>Nationella tävlingsregler</a:t>
                      </a:r>
                    </a:p>
                  </a:txBody>
                  <a:tcPr/>
                </a:tc>
                <a:tc>
                  <a:txBody>
                    <a:bodyPr/>
                    <a:lstStyle/>
                    <a:p>
                      <a:r>
                        <a:rPr lang="sv-SE" sz="1100" dirty="0"/>
                        <a:t>Elitutvecklingsplan 2.0</a:t>
                      </a:r>
                    </a:p>
                  </a:txBody>
                  <a:tcPr/>
                </a:tc>
                <a:tc>
                  <a:txBody>
                    <a:bodyPr/>
                    <a:lstStyle/>
                    <a:p>
                      <a:endParaRPr lang="sv-SE" sz="1100"/>
                    </a:p>
                  </a:txBody>
                  <a:tcPr/>
                </a:tc>
                <a:tc>
                  <a:txBody>
                    <a:bodyPr/>
                    <a:lstStyle/>
                    <a:p>
                      <a:endParaRPr lang="sv-SE" sz="1100"/>
                    </a:p>
                  </a:txBody>
                  <a:tcPr/>
                </a:tc>
                <a:tc>
                  <a:txBody>
                    <a:bodyPr/>
                    <a:lstStyle/>
                    <a:p>
                      <a:endParaRPr lang="sv-SE" sz="1100" dirty="0"/>
                    </a:p>
                  </a:txBody>
                  <a:tcPr/>
                </a:tc>
                <a:extLst>
                  <a:ext uri="{0D108BD9-81ED-4DB2-BD59-A6C34878D82A}">
                    <a16:rowId xmlns:a16="http://schemas.microsoft.com/office/drawing/2014/main" val="3761454643"/>
                  </a:ext>
                </a:extLst>
              </a:tr>
              <a:tr h="370840">
                <a:tc>
                  <a:txBody>
                    <a:bodyPr/>
                    <a:lstStyle/>
                    <a:p>
                      <a:r>
                        <a:rPr lang="sv-SE" sz="1600" dirty="0"/>
                        <a:t>Tillgängliga arenor och luftrum</a:t>
                      </a:r>
                    </a:p>
                  </a:txBody>
                  <a:tcPr/>
                </a:tc>
                <a:tc>
                  <a:txBody>
                    <a:bodyPr/>
                    <a:lstStyle/>
                    <a:p>
                      <a:r>
                        <a:rPr lang="sv-SE" sz="1100" dirty="0"/>
                        <a:t>Opinionsarbete luftrum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mn-lt"/>
                          <a:ea typeface="+mn-ea"/>
                          <a:cs typeface="+mn-cs"/>
                        </a:rPr>
                        <a:t>Opinionsarbete luftrum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Påbörja arenakrav</a:t>
                      </a:r>
                      <a:endParaRPr kumimoji="0" lang="sv-SE" sz="11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sv-SE" sz="1100" dirty="0"/>
                        <a:t>Föreningsguide luftrum 1.0</a:t>
                      </a:r>
                    </a:p>
                  </a:txBody>
                  <a:tcPr/>
                </a:tc>
                <a:tc>
                  <a:txBody>
                    <a:bodyPr/>
                    <a:lstStyle/>
                    <a:p>
                      <a:r>
                        <a:rPr lang="sv-SE" sz="1100" dirty="0"/>
                        <a:t>Arenakrav 1.0 </a:t>
                      </a:r>
                      <a:r>
                        <a:rPr lang="sv-SE" sz="1100" dirty="0" err="1"/>
                        <a:t>inkl</a:t>
                      </a:r>
                      <a:r>
                        <a:rPr lang="sv-SE" sz="1100" dirty="0"/>
                        <a:t> luftrum</a:t>
                      </a:r>
                    </a:p>
                  </a:txBody>
                  <a:tcPr/>
                </a:tc>
                <a:tc>
                  <a:txBody>
                    <a:bodyPr/>
                    <a:lstStyle/>
                    <a:p>
                      <a:endParaRPr lang="sv-SE" sz="1100"/>
                    </a:p>
                  </a:txBody>
                  <a:tcPr/>
                </a:tc>
                <a:tc>
                  <a:txBody>
                    <a:bodyPr/>
                    <a:lstStyle/>
                    <a:p>
                      <a:endParaRPr lang="sv-SE" sz="1100"/>
                    </a:p>
                  </a:txBody>
                  <a:tcPr/>
                </a:tc>
                <a:tc>
                  <a:txBody>
                    <a:bodyPr/>
                    <a:lstStyle/>
                    <a:p>
                      <a:r>
                        <a:rPr lang="sv-SE" sz="1100" dirty="0"/>
                        <a:t>Arenakrav 2.0</a:t>
                      </a:r>
                    </a:p>
                  </a:txBody>
                  <a:tcPr/>
                </a:tc>
                <a:extLst>
                  <a:ext uri="{0D108BD9-81ED-4DB2-BD59-A6C34878D82A}">
                    <a16:rowId xmlns:a16="http://schemas.microsoft.com/office/drawing/2014/main" val="502564305"/>
                  </a:ext>
                </a:extLst>
              </a:tr>
              <a:tr h="370840">
                <a:tc>
                  <a:txBody>
                    <a:bodyPr/>
                    <a:lstStyle/>
                    <a:p>
                      <a:r>
                        <a:rPr lang="sv-SE" sz="1600" dirty="0"/>
                        <a:t>En stark sammanhållen stödorganisation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mn-lt"/>
                          <a:ea typeface="+mn-ea"/>
                          <a:cs typeface="+mn-cs"/>
                        </a:rPr>
                        <a:t>Stadgearbete (FSF, SDF,…)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mn-lt"/>
                          <a:ea typeface="+mn-ea"/>
                          <a:cs typeface="+mn-cs"/>
                        </a:rPr>
                        <a:t>Grenavtal</a:t>
                      </a:r>
                    </a:p>
                    <a:p>
                      <a:r>
                        <a:rPr kumimoji="0" lang="sv-SE" sz="1100" b="0" i="0" u="none" strike="noStrike" kern="1200" cap="none" spc="0" normalizeH="0" baseline="0" noProof="0" dirty="0">
                          <a:ln>
                            <a:noFill/>
                          </a:ln>
                          <a:solidFill>
                            <a:prstClr val="black"/>
                          </a:solidFill>
                          <a:effectLst/>
                          <a:uLnTx/>
                          <a:uFillTx/>
                          <a:latin typeface="+mn-lt"/>
                          <a:ea typeface="+mn-ea"/>
                          <a:cs typeface="+mn-cs"/>
                        </a:rPr>
                        <a:t>Rollansvar</a:t>
                      </a:r>
                    </a:p>
                    <a:p>
                      <a:r>
                        <a:rPr kumimoji="0" lang="sv-SE" sz="1100" b="0" i="0" u="none" strike="noStrike" kern="1200" cap="none" spc="0" normalizeH="0" baseline="0" noProof="0" dirty="0">
                          <a:ln>
                            <a:noFill/>
                          </a:ln>
                          <a:solidFill>
                            <a:prstClr val="black"/>
                          </a:solidFill>
                          <a:effectLst/>
                          <a:uLnTx/>
                          <a:uFillTx/>
                          <a:latin typeface="+mn-lt"/>
                          <a:ea typeface="+mn-ea"/>
                          <a:cs typeface="+mn-cs"/>
                        </a:rPr>
                        <a:t>Strategi för vårt internationella arbete</a:t>
                      </a:r>
                      <a:endParaRPr lang="sv-SE" sz="1100" dirty="0"/>
                    </a:p>
                  </a:txBody>
                  <a:tcPr/>
                </a:tc>
                <a:tc>
                  <a:txBody>
                    <a:bodyPr/>
                    <a:lstStyle/>
                    <a:p>
                      <a:r>
                        <a:rPr lang="sv-SE" sz="1100" dirty="0"/>
                        <a:t>Implementering nya stadgar</a:t>
                      </a:r>
                    </a:p>
                    <a:p>
                      <a:r>
                        <a:rPr lang="sv-SE" sz="1100" dirty="0"/>
                        <a:t>Grenavtal </a:t>
                      </a:r>
                      <a:r>
                        <a:rPr lang="sv-SE" sz="1100" dirty="0" err="1"/>
                        <a:t>inkl</a:t>
                      </a:r>
                      <a:r>
                        <a:rPr lang="sv-SE" sz="1100" dirty="0"/>
                        <a:t> rollansvar</a:t>
                      </a:r>
                    </a:p>
                    <a:p>
                      <a:r>
                        <a:rPr lang="sv-SE" sz="1100" dirty="0"/>
                        <a:t>Distriktsprojekt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Implementering nya FSF stadgar</a:t>
                      </a:r>
                    </a:p>
                  </a:txBody>
                  <a:tcPr/>
                </a:tc>
                <a:tc>
                  <a:txBody>
                    <a:bodyPr/>
                    <a:lstStyle/>
                    <a:p>
                      <a:r>
                        <a:rPr lang="sv-SE" sz="1100"/>
                        <a:t>Implementering nya SDF stadgar </a:t>
                      </a:r>
                      <a:endParaRPr lang="sv-S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Intressepolitiskt program 1.0</a:t>
                      </a:r>
                    </a:p>
                    <a:p>
                      <a:endParaRPr lang="sv-SE" sz="1100" dirty="0"/>
                    </a:p>
                  </a:txBody>
                  <a:tcPr/>
                </a:tc>
                <a:tc>
                  <a:txBody>
                    <a:bodyPr/>
                    <a:lstStyle/>
                    <a:p>
                      <a:endParaRPr lang="sv-SE" sz="1100"/>
                    </a:p>
                  </a:txBody>
                  <a:tcPr/>
                </a:tc>
                <a:tc>
                  <a:txBody>
                    <a:bodyPr/>
                    <a:lstStyle/>
                    <a:p>
                      <a:endParaRPr lang="sv-SE" sz="1100" dirty="0"/>
                    </a:p>
                  </a:txBody>
                  <a:tcPr/>
                </a:tc>
                <a:extLst>
                  <a:ext uri="{0D108BD9-81ED-4DB2-BD59-A6C34878D82A}">
                    <a16:rowId xmlns:a16="http://schemas.microsoft.com/office/drawing/2014/main" val="2010005384"/>
                  </a:ext>
                </a:extLst>
              </a:tr>
              <a:tr h="370840">
                <a:tc>
                  <a:txBody>
                    <a:bodyPr/>
                    <a:lstStyle/>
                    <a:p>
                      <a:endParaRPr lang="sv-SE" sz="1600" dirty="0"/>
                    </a:p>
                  </a:txBody>
                  <a:tcPr/>
                </a:tc>
                <a:tc>
                  <a:txBody>
                    <a:bodyPr/>
                    <a:lstStyle/>
                    <a:p>
                      <a:endParaRPr lang="sv-SE" sz="1100" dirty="0"/>
                    </a:p>
                  </a:txBody>
                  <a:tcPr/>
                </a:tc>
                <a:tc>
                  <a:txBody>
                    <a:bodyPr/>
                    <a:lstStyle/>
                    <a:p>
                      <a:endParaRPr lang="sv-SE" sz="1100" dirty="0"/>
                    </a:p>
                  </a:txBody>
                  <a:tcPr/>
                </a:tc>
                <a:tc>
                  <a:txBody>
                    <a:bodyPr/>
                    <a:lstStyle/>
                    <a:p>
                      <a:endParaRPr lang="sv-SE" sz="1100" dirty="0"/>
                    </a:p>
                  </a:txBody>
                  <a:tcPr/>
                </a:tc>
                <a:tc>
                  <a:txBody>
                    <a:bodyPr/>
                    <a:lstStyle/>
                    <a:p>
                      <a:endParaRPr lang="sv-SE" sz="1100" dirty="0"/>
                    </a:p>
                  </a:txBody>
                  <a:tcPr/>
                </a:tc>
                <a:tc>
                  <a:txBody>
                    <a:bodyPr/>
                    <a:lstStyle/>
                    <a:p>
                      <a:endParaRPr lang="sv-SE" sz="1100" dirty="0"/>
                    </a:p>
                  </a:txBody>
                  <a:tcPr/>
                </a:tc>
                <a:tc>
                  <a:txBody>
                    <a:bodyPr/>
                    <a:lstStyle/>
                    <a:p>
                      <a:endParaRPr lang="sv-SE" sz="1100" dirty="0"/>
                    </a:p>
                  </a:txBody>
                  <a:tcPr/>
                </a:tc>
                <a:tc>
                  <a:txBody>
                    <a:bodyPr/>
                    <a:lstStyle/>
                    <a:p>
                      <a:endParaRPr lang="sv-SE" sz="1100" dirty="0"/>
                    </a:p>
                  </a:txBody>
                  <a:tcPr/>
                </a:tc>
                <a:extLst>
                  <a:ext uri="{0D108BD9-81ED-4DB2-BD59-A6C34878D82A}">
                    <a16:rowId xmlns:a16="http://schemas.microsoft.com/office/drawing/2014/main" val="2082924838"/>
                  </a:ext>
                </a:extLst>
              </a:tr>
            </a:tbl>
          </a:graphicData>
        </a:graphic>
      </p:graphicFrame>
    </p:spTree>
    <p:extLst>
      <p:ext uri="{BB962C8B-B14F-4D97-AF65-F5344CB8AC3E}">
        <p14:creationId xmlns:p14="http://schemas.microsoft.com/office/powerpoint/2010/main" val="72492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10CEDD8E-5883-4507-B0FF-F4DD7E850C05}"/>
              </a:ext>
            </a:extLst>
          </p:cNvPr>
          <p:cNvSpPr>
            <a:spLocks noGrp="1"/>
          </p:cNvSpPr>
          <p:nvPr>
            <p:ph type="title"/>
          </p:nvPr>
        </p:nvSpPr>
        <p:spPr>
          <a:xfrm>
            <a:off x="5297762" y="1053711"/>
            <a:ext cx="5638994" cy="1424446"/>
          </a:xfrm>
        </p:spPr>
        <p:txBody>
          <a:bodyPr>
            <a:normAutofit/>
          </a:bodyPr>
          <a:lstStyle/>
          <a:p>
            <a:r>
              <a:rPr lang="sv-SE">
                <a:solidFill>
                  <a:srgbClr val="FFFFFF"/>
                </a:solidFill>
              </a:rPr>
              <a:t>Svensk Flygsport</a:t>
            </a:r>
          </a:p>
        </p:txBody>
      </p:sp>
      <p:pic>
        <p:nvPicPr>
          <p:cNvPr id="7" name="Bildobjekt 6" descr="En bild som visar text&#10;&#10;Automatiskt genererad beskrivning">
            <a:extLst>
              <a:ext uri="{FF2B5EF4-FFF2-40B4-BE49-F238E27FC236}">
                <a16:creationId xmlns:a16="http://schemas.microsoft.com/office/drawing/2014/main" id="{ACF9E1B9-D3BA-4F4F-9594-03972220E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6" y="859779"/>
            <a:ext cx="3662730" cy="2026807"/>
          </a:xfrm>
          <a:prstGeom prst="rect">
            <a:avLst/>
          </a:prstGeom>
        </p:spPr>
      </p:pic>
      <p:cxnSp>
        <p:nvCxnSpPr>
          <p:cNvPr id="32" name="Straight Connector 2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D9AB8A1C-62CE-42C5-92F9-80952041A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6" y="4105272"/>
            <a:ext cx="3662730" cy="1758110"/>
          </a:xfrm>
          <a:prstGeom prst="rect">
            <a:avLst/>
          </a:prstGeom>
        </p:spPr>
      </p:pic>
      <p:sp>
        <p:nvSpPr>
          <p:cNvPr id="6" name="Platshållare för text 5">
            <a:extLst>
              <a:ext uri="{FF2B5EF4-FFF2-40B4-BE49-F238E27FC236}">
                <a16:creationId xmlns:a16="http://schemas.microsoft.com/office/drawing/2014/main" id="{B0F75EB3-E788-4CC0-A78C-B8EC6BE5A666}"/>
              </a:ext>
            </a:extLst>
          </p:cNvPr>
          <p:cNvSpPr>
            <a:spLocks noGrp="1"/>
          </p:cNvSpPr>
          <p:nvPr>
            <p:ph idx="1"/>
          </p:nvPr>
        </p:nvSpPr>
        <p:spPr>
          <a:xfrm>
            <a:off x="5297762" y="2799889"/>
            <a:ext cx="5747187" cy="2987543"/>
          </a:xfrm>
        </p:spPr>
        <p:txBody>
          <a:bodyPr anchor="t">
            <a:normAutofit lnSpcReduction="10000"/>
          </a:bodyPr>
          <a:lstStyle/>
          <a:p>
            <a:pPr marL="0" indent="0">
              <a:buNone/>
            </a:pPr>
            <a:r>
              <a:rPr lang="sv-SE" sz="1400" dirty="0">
                <a:solidFill>
                  <a:srgbClr val="FFFFFF"/>
                </a:solidFill>
              </a:rPr>
              <a:t>Flygsportförbundet, flygsportdistrikten och grenförbunden är en sammanhållen stödorganisation som tillsammans skapar bästa förutsättningarna för flygsporten i Sverige. </a:t>
            </a:r>
          </a:p>
          <a:p>
            <a:pPr marL="0" indent="0">
              <a:buNone/>
            </a:pPr>
            <a:r>
              <a:rPr lang="sv-SE" sz="1400" dirty="0">
                <a:solidFill>
                  <a:srgbClr val="FFFFFF"/>
                </a:solidFill>
              </a:rPr>
              <a:t>Svensk Flygsport har starka föreningar som med moderna arbetssätt och verktyg bedriver och utvecklar verksamheten. Föreningarna inkluderar och tillvaratar medlemmarnas intressen och vilja till engagemang och skapar en föreningskultur som bygger på Svensk Flygsports värdegrund. </a:t>
            </a:r>
          </a:p>
          <a:p>
            <a:pPr marL="0" indent="0">
              <a:buNone/>
            </a:pPr>
            <a:r>
              <a:rPr lang="sv-SE" sz="1400" dirty="0">
                <a:solidFill>
                  <a:srgbClr val="FFFFFF"/>
                </a:solidFill>
              </a:rPr>
              <a:t>Föreningarna erbjuder attraktiva former av träning och tävling anpassade utifrån olika målgrupper och deras behov och önskemål. Allt ifrån de som vill bli bäst i världen till de som vill utöva flygsport som motionsidrott. Det gör att vi är en ständigt växande idrott där utövare stannar kvar samtidigt som nya utövare i alla åldrar tillkommer. Våra elitutövare är förebilder inom sporten och befinner sig på hög internationell nivå. För denna bredd grenar och målgrupper har föreningar god tillgång till anläggningar och luftrum samt resurser och stöd för sin verksamhet. </a:t>
            </a:r>
          </a:p>
          <a:p>
            <a:pPr marL="0" indent="0">
              <a:buNone/>
            </a:pPr>
            <a:endParaRPr lang="sv-SE" sz="1100" dirty="0">
              <a:solidFill>
                <a:srgbClr val="FFFFFF"/>
              </a:solidFill>
            </a:endParaRPr>
          </a:p>
        </p:txBody>
      </p:sp>
    </p:spTree>
    <p:extLst>
      <p:ext uri="{BB962C8B-B14F-4D97-AF65-F5344CB8AC3E}">
        <p14:creationId xmlns:p14="http://schemas.microsoft.com/office/powerpoint/2010/main" val="240608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E0914FCA-E426-4517-9DA6-9FD116338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5743">
            <a:off x="1450306" y="1485338"/>
            <a:ext cx="4321943" cy="2391591"/>
          </a:xfrm>
          <a:prstGeom prst="rect">
            <a:avLst/>
          </a:prstGeom>
        </p:spPr>
      </p:pic>
      <p:pic>
        <p:nvPicPr>
          <p:cNvPr id="11" name="Bildobjekt 10">
            <a:extLst>
              <a:ext uri="{FF2B5EF4-FFF2-40B4-BE49-F238E27FC236}">
                <a16:creationId xmlns:a16="http://schemas.microsoft.com/office/drawing/2014/main" id="{09635C32-590A-4E8E-8CE5-510DA4FA2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007" y="3834838"/>
            <a:ext cx="2872429" cy="1380448"/>
          </a:xfrm>
          <a:prstGeom prst="rect">
            <a:avLst/>
          </a:prstGeom>
        </p:spPr>
      </p:pic>
    </p:spTree>
    <p:extLst>
      <p:ext uri="{BB962C8B-B14F-4D97-AF65-F5344CB8AC3E}">
        <p14:creationId xmlns:p14="http://schemas.microsoft.com/office/powerpoint/2010/main" val="296514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Rectangle 32">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316056"/>
            <a:ext cx="3124104" cy="1499570"/>
          </a:xfrm>
          <a:prstGeom prst="rect">
            <a:avLst/>
          </a:prstGeom>
        </p:spPr>
      </p:pic>
      <p:graphicFrame>
        <p:nvGraphicFramePr>
          <p:cNvPr id="2" name="Platshållare för innehåll 1">
            <a:extLst>
              <a:ext uri="{FF2B5EF4-FFF2-40B4-BE49-F238E27FC236}">
                <a16:creationId xmlns:a16="http://schemas.microsoft.com/office/drawing/2014/main" id="{D1F04672-29F5-4670-8AE9-5EC854A8E4AF}"/>
              </a:ext>
            </a:extLst>
          </p:cNvPr>
          <p:cNvGraphicFramePr>
            <a:graphicFrameLocks noGrp="1"/>
          </p:cNvGraphicFramePr>
          <p:nvPr>
            <p:ph idx="1"/>
            <p:extLst>
              <p:ext uri="{D42A27DB-BD31-4B8C-83A1-F6EECF244321}">
                <p14:modId xmlns:p14="http://schemas.microsoft.com/office/powerpoint/2010/main" val="2184454345"/>
              </p:ext>
            </p:extLst>
          </p:nvPr>
        </p:nvGraphicFramePr>
        <p:xfrm>
          <a:off x="405246" y="206062"/>
          <a:ext cx="7277002" cy="6548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Bildobjekt 19" descr="En bild som visar text&#10;&#10;Automatiskt genererad beskrivning">
            <a:extLst>
              <a:ext uri="{FF2B5EF4-FFF2-40B4-BE49-F238E27FC236}">
                <a16:creationId xmlns:a16="http://schemas.microsoft.com/office/drawing/2014/main" id="{8156D1D1-AB0A-47FB-B2B2-DCC0A78625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5356" y="2969947"/>
            <a:ext cx="2912591" cy="1611712"/>
          </a:xfrm>
          <a:prstGeom prst="rect">
            <a:avLst/>
          </a:prstGeom>
        </p:spPr>
      </p:pic>
    </p:spTree>
    <p:extLst>
      <p:ext uri="{BB962C8B-B14F-4D97-AF65-F5344CB8AC3E}">
        <p14:creationId xmlns:p14="http://schemas.microsoft.com/office/powerpoint/2010/main" val="21767739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7">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798257" y="637523"/>
            <a:ext cx="3608896" cy="1690993"/>
          </a:xfrm>
        </p:spPr>
        <p:txBody>
          <a:bodyPr anchor="b">
            <a:normAutofit/>
          </a:bodyPr>
          <a:lstStyle/>
          <a:p>
            <a:r>
              <a:rPr lang="sv-SE" sz="3600">
                <a:solidFill>
                  <a:srgbClr val="FFFFFF"/>
                </a:solidFill>
              </a:rPr>
              <a:t>Glädje &amp; Gemenskap</a:t>
            </a: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rotWithShape="1">
          <a:blip r:embed="rId2">
            <a:extLst>
              <a:ext uri="{28A0092B-C50C-407E-A947-70E740481C1C}">
                <a14:useLocalDpi xmlns:a14="http://schemas.microsoft.com/office/drawing/2010/main" val="0"/>
              </a:ext>
            </a:extLst>
          </a:blip>
          <a:srcRect l="25838" r="20244" b="-3"/>
          <a:stretch/>
        </p:blipFill>
        <p:spPr>
          <a:xfrm>
            <a:off x="4968250" y="325905"/>
            <a:ext cx="2249424" cy="2002611"/>
          </a:xfrm>
          <a:prstGeom prst="rect">
            <a:avLst/>
          </a:prstGeom>
        </p:spPr>
      </p:pic>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798256" y="2474260"/>
            <a:ext cx="3607930" cy="3677158"/>
          </a:xfrm>
        </p:spPr>
        <p:txBody>
          <a:bodyPr anchor="t">
            <a:normAutofit/>
          </a:bodyPr>
          <a:lstStyle/>
          <a:p>
            <a:pPr>
              <a:buFont typeface="Wingdings" panose="05000000000000000000" pitchFamily="2" charset="2"/>
              <a:buChar char="Ø"/>
            </a:pPr>
            <a:r>
              <a:rPr lang="sv-SE" sz="2000" dirty="0">
                <a:solidFill>
                  <a:srgbClr val="FFFFFF"/>
                </a:solidFill>
              </a:rPr>
              <a:t>Förverkliga en dröm</a:t>
            </a:r>
          </a:p>
          <a:p>
            <a:pPr>
              <a:buFont typeface="Wingdings" panose="05000000000000000000" pitchFamily="2" charset="2"/>
              <a:buChar char="Ø"/>
            </a:pPr>
            <a:r>
              <a:rPr lang="sv-SE" sz="2000" dirty="0">
                <a:solidFill>
                  <a:srgbClr val="FFFFFF"/>
                </a:solidFill>
              </a:rPr>
              <a:t>Utvecklas som person</a:t>
            </a:r>
          </a:p>
          <a:p>
            <a:pPr>
              <a:buFont typeface="Wingdings" panose="05000000000000000000" pitchFamily="2" charset="2"/>
              <a:buChar char="Ø"/>
            </a:pPr>
            <a:r>
              <a:rPr lang="sv-SE" sz="2000" dirty="0">
                <a:solidFill>
                  <a:srgbClr val="FFFFFF"/>
                </a:solidFill>
              </a:rPr>
              <a:t>Delta i aktiviteter som bjuder in nya, gamla och blivande medlemmar</a:t>
            </a:r>
          </a:p>
          <a:p>
            <a:endParaRPr lang="sv-SE" sz="2000" dirty="0">
              <a:solidFill>
                <a:srgbClr val="FFFFFF"/>
              </a:solidFill>
            </a:endParaRPr>
          </a:p>
        </p:txBody>
      </p:sp>
      <p:pic>
        <p:nvPicPr>
          <p:cNvPr id="21" name="Bildobjekt 20" descr="En bild som visar person, inomhus, man&#10;&#10;Automatiskt genererad beskrivning">
            <a:extLst>
              <a:ext uri="{FF2B5EF4-FFF2-40B4-BE49-F238E27FC236}">
                <a16:creationId xmlns:a16="http://schemas.microsoft.com/office/drawing/2014/main" id="{8CC56D4D-27B7-4FE2-8F8E-E9F3D9B082C1}"/>
              </a:ext>
            </a:extLst>
          </p:cNvPr>
          <p:cNvPicPr>
            <a:picLocks noChangeAspect="1"/>
          </p:cNvPicPr>
          <p:nvPr/>
        </p:nvPicPr>
        <p:blipFill rotWithShape="1">
          <a:blip r:embed="rId3">
            <a:extLst>
              <a:ext uri="{28A0092B-C50C-407E-A947-70E740481C1C}">
                <a14:useLocalDpi xmlns:a14="http://schemas.microsoft.com/office/drawing/2010/main" val="0"/>
              </a:ext>
            </a:extLst>
          </a:blip>
          <a:srcRect l="18739" r="14489" b="-1"/>
          <a:stretch/>
        </p:blipFill>
        <p:spPr>
          <a:xfrm rot="5400000">
            <a:off x="5091657" y="2296549"/>
            <a:ext cx="2002611" cy="2249424"/>
          </a:xfrm>
          <a:prstGeom prst="rect">
            <a:avLst/>
          </a:prstGeom>
        </p:spPr>
      </p:pic>
      <p:pic>
        <p:nvPicPr>
          <p:cNvPr id="14" name="Bildobjekt 13" descr="En bild som visar flygplan, praktklocka, transport, gräs&#10;&#10;Automatiskt genererad beskrivning">
            <a:extLst>
              <a:ext uri="{FF2B5EF4-FFF2-40B4-BE49-F238E27FC236}">
                <a16:creationId xmlns:a16="http://schemas.microsoft.com/office/drawing/2014/main" id="{B86A0433-972D-4A1E-A495-C25ADD237022}"/>
              </a:ext>
            </a:extLst>
          </p:cNvPr>
          <p:cNvPicPr>
            <a:picLocks noChangeAspect="1"/>
          </p:cNvPicPr>
          <p:nvPr/>
        </p:nvPicPr>
        <p:blipFill rotWithShape="1">
          <a:blip r:embed="rId4">
            <a:extLst>
              <a:ext uri="{28A0092B-C50C-407E-A947-70E740481C1C}">
                <a14:useLocalDpi xmlns:a14="http://schemas.microsoft.com/office/drawing/2010/main" val="0"/>
              </a:ext>
            </a:extLst>
          </a:blip>
          <a:srcRect t="3735" r="3" b="6541"/>
          <a:stretch/>
        </p:blipFill>
        <p:spPr>
          <a:xfrm>
            <a:off x="7295203" y="325904"/>
            <a:ext cx="4570677" cy="3065565"/>
          </a:xfrm>
          <a:prstGeom prst="rect">
            <a:avLst/>
          </a:prstGeom>
        </p:spPr>
      </p:pic>
      <p:pic>
        <p:nvPicPr>
          <p:cNvPr id="12" name="Bildobjekt 11" descr="En bild som visar person, väg, utomhus, transport&#10;&#10;Automatiskt genererad beskrivning">
            <a:extLst>
              <a:ext uri="{FF2B5EF4-FFF2-40B4-BE49-F238E27FC236}">
                <a16:creationId xmlns:a16="http://schemas.microsoft.com/office/drawing/2014/main" id="{E0D4EE1A-6182-4EC9-8A41-DA0B43557DF1}"/>
              </a:ext>
            </a:extLst>
          </p:cNvPr>
          <p:cNvPicPr>
            <a:picLocks noChangeAspect="1"/>
          </p:cNvPicPr>
          <p:nvPr/>
        </p:nvPicPr>
        <p:blipFill rotWithShape="1">
          <a:blip r:embed="rId5">
            <a:extLst>
              <a:ext uri="{28A0092B-C50C-407E-A947-70E740481C1C}">
                <a14:useLocalDpi xmlns:a14="http://schemas.microsoft.com/office/drawing/2010/main" val="0"/>
              </a:ext>
            </a:extLst>
          </a:blip>
          <a:srcRect l="14711" r="1041" b="-2"/>
          <a:stretch/>
        </p:blipFill>
        <p:spPr>
          <a:xfrm>
            <a:off x="4976656" y="4511800"/>
            <a:ext cx="2249424" cy="2002536"/>
          </a:xfrm>
          <a:prstGeom prst="rect">
            <a:avLst/>
          </a:prstGeom>
        </p:spPr>
      </p:pic>
      <p:pic>
        <p:nvPicPr>
          <p:cNvPr id="6" name="Bildobjekt 5" descr="En bild som visar person, tak, inomhus, byggnad&#10;&#10;Automatiskt genererad beskrivning">
            <a:extLst>
              <a:ext uri="{FF2B5EF4-FFF2-40B4-BE49-F238E27FC236}">
                <a16:creationId xmlns:a16="http://schemas.microsoft.com/office/drawing/2014/main" id="{304E5B67-D9F5-4F02-8331-B2FAC36F29F5}"/>
              </a:ext>
            </a:extLst>
          </p:cNvPr>
          <p:cNvPicPr>
            <a:picLocks noChangeAspect="1"/>
          </p:cNvPicPr>
          <p:nvPr/>
        </p:nvPicPr>
        <p:blipFill rotWithShape="1">
          <a:blip r:embed="rId6">
            <a:extLst>
              <a:ext uri="{28A0092B-C50C-407E-A947-70E740481C1C}">
                <a14:useLocalDpi xmlns:a14="http://schemas.microsoft.com/office/drawing/2010/main" val="0"/>
              </a:ext>
            </a:extLst>
          </a:blip>
          <a:srcRect r="3" b="4905"/>
          <a:stretch/>
        </p:blipFill>
        <p:spPr>
          <a:xfrm>
            <a:off x="7295203" y="3474720"/>
            <a:ext cx="4570677" cy="3053487"/>
          </a:xfrm>
          <a:prstGeom prst="rect">
            <a:avLst/>
          </a:prstGeom>
        </p:spPr>
      </p:pic>
    </p:spTree>
    <p:extLst>
      <p:ext uri="{BB962C8B-B14F-4D97-AF65-F5344CB8AC3E}">
        <p14:creationId xmlns:p14="http://schemas.microsoft.com/office/powerpoint/2010/main" val="28456317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762001" y="803325"/>
            <a:ext cx="5314536" cy="1325563"/>
          </a:xfrm>
        </p:spPr>
        <p:txBody>
          <a:bodyPr>
            <a:normAutofit/>
          </a:bodyPr>
          <a:lstStyle/>
          <a:p>
            <a:r>
              <a:rPr lang="sv-SE" dirty="0"/>
              <a:t>Demokrati</a:t>
            </a:r>
          </a:p>
        </p:txBody>
      </p:sp>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762000" y="2279018"/>
            <a:ext cx="5314543" cy="3375920"/>
          </a:xfrm>
        </p:spPr>
        <p:txBody>
          <a:bodyPr anchor="t">
            <a:normAutofit/>
          </a:bodyPr>
          <a:lstStyle/>
          <a:p>
            <a:pPr>
              <a:buFont typeface="Wingdings" panose="05000000000000000000" pitchFamily="2" charset="2"/>
              <a:buChar char="Ø"/>
            </a:pPr>
            <a:r>
              <a:rPr lang="sv-SE" sz="2400" dirty="0"/>
              <a:t>Vi verkar i en demokratisk process</a:t>
            </a:r>
          </a:p>
          <a:p>
            <a:pPr>
              <a:buFont typeface="Wingdings" panose="05000000000000000000" pitchFamily="2" charset="2"/>
              <a:buChar char="Ø"/>
            </a:pPr>
            <a:r>
              <a:rPr lang="sv-SE" sz="2400" dirty="0"/>
              <a:t>Vi har ett arbetssätt som säkerställer att allas röster är lika värda</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57" y="1630168"/>
            <a:ext cx="3796790" cy="1822459"/>
          </a:xfrm>
          <a:prstGeom prst="rect">
            <a:avLst/>
          </a:prstGeom>
        </p:spPr>
      </p:pic>
    </p:spTree>
    <p:extLst>
      <p:ext uri="{BB962C8B-B14F-4D97-AF65-F5344CB8AC3E}">
        <p14:creationId xmlns:p14="http://schemas.microsoft.com/office/powerpoint/2010/main" val="25608245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43">
            <a:extLst>
              <a:ext uri="{FF2B5EF4-FFF2-40B4-BE49-F238E27FC236}">
                <a16:creationId xmlns:a16="http://schemas.microsoft.com/office/drawing/2014/main" id="{9A4F1347-8CC2-4724-B8C0-29030ECE1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7200902" y="3320147"/>
            <a:ext cx="4152897" cy="2220042"/>
          </a:xfrm>
        </p:spPr>
        <p:txBody>
          <a:bodyPr>
            <a:normAutofit/>
          </a:bodyPr>
          <a:lstStyle/>
          <a:p>
            <a:r>
              <a:rPr lang="sv-SE">
                <a:solidFill>
                  <a:srgbClr val="FFFFFF"/>
                </a:solidFill>
              </a:rPr>
              <a:t>Jämställdhet</a:t>
            </a:r>
          </a:p>
        </p:txBody>
      </p:sp>
      <p:pic>
        <p:nvPicPr>
          <p:cNvPr id="8" name="Bildobjekt 7" descr="En bild som visar himmel, utomhus, berg, skidåkning&#10;&#10;Automatiskt genererad beskrivning">
            <a:extLst>
              <a:ext uri="{FF2B5EF4-FFF2-40B4-BE49-F238E27FC236}">
                <a16:creationId xmlns:a16="http://schemas.microsoft.com/office/drawing/2014/main" id="{6E6DA099-9071-4CAA-86DD-03D7F18A09F3}"/>
              </a:ext>
            </a:extLst>
          </p:cNvPr>
          <p:cNvPicPr>
            <a:picLocks noChangeAspect="1"/>
          </p:cNvPicPr>
          <p:nvPr/>
        </p:nvPicPr>
        <p:blipFill rotWithShape="1">
          <a:blip r:embed="rId2">
            <a:extLst>
              <a:ext uri="{28A0092B-C50C-407E-A947-70E740481C1C}">
                <a14:useLocalDpi xmlns:a14="http://schemas.microsoft.com/office/drawing/2010/main" val="0"/>
              </a:ext>
            </a:extLst>
          </a:blip>
          <a:srcRect r="-3" b="7532"/>
          <a:stretch/>
        </p:blipFill>
        <p:spPr>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6" name="Bildobjekt 5" descr="En bild som visar inomhus, vägg, tak, hoppar&#10;&#10;Automatiskt genererad beskrivning">
            <a:extLst>
              <a:ext uri="{FF2B5EF4-FFF2-40B4-BE49-F238E27FC236}">
                <a16:creationId xmlns:a16="http://schemas.microsoft.com/office/drawing/2014/main" id="{445438BD-7C18-4147-96D9-93EA2AA61642}"/>
              </a:ext>
            </a:extLst>
          </p:cNvPr>
          <p:cNvPicPr>
            <a:picLocks noChangeAspect="1"/>
          </p:cNvPicPr>
          <p:nvPr/>
        </p:nvPicPr>
        <p:blipFill rotWithShape="1">
          <a:blip r:embed="rId3">
            <a:extLst>
              <a:ext uri="{28A0092B-C50C-407E-A947-70E740481C1C}">
                <a14:useLocalDpi xmlns:a14="http://schemas.microsoft.com/office/drawing/2010/main" val="0"/>
              </a:ext>
            </a:extLst>
          </a:blip>
          <a:srcRect l="1420" r="599" b="3"/>
          <a:stretch/>
        </p:blipFill>
        <p:spPr>
          <a:xfrm>
            <a:off x="4687635" y="-3618"/>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12" name="Bildobjekt 11" descr="En bild som visar himmel, utomhus, person, byggnad&#10;&#10;Automatiskt genererad beskrivning">
            <a:extLst>
              <a:ext uri="{FF2B5EF4-FFF2-40B4-BE49-F238E27FC236}">
                <a16:creationId xmlns:a16="http://schemas.microsoft.com/office/drawing/2014/main" id="{F001D61A-8BD1-44FC-A0A2-35941997A2AE}"/>
              </a:ext>
            </a:extLst>
          </p:cNvPr>
          <p:cNvPicPr>
            <a:picLocks noChangeAspect="1"/>
          </p:cNvPicPr>
          <p:nvPr/>
        </p:nvPicPr>
        <p:blipFill rotWithShape="1">
          <a:blip r:embed="rId4">
            <a:extLst>
              <a:ext uri="{28A0092B-C50C-407E-A947-70E740481C1C}">
                <a14:useLocalDpi xmlns:a14="http://schemas.microsoft.com/office/drawing/2010/main" val="0"/>
              </a:ext>
            </a:extLst>
          </a:blip>
          <a:srcRect r="9485" b="1"/>
          <a:stretch/>
        </p:blipFill>
        <p:spPr>
          <a:xfrm>
            <a:off x="2283613" y="-3620"/>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rotWithShape="1">
          <a:blip r:embed="rId5">
            <a:extLst>
              <a:ext uri="{28A0092B-C50C-407E-A947-70E740481C1C}">
                <a14:useLocalDpi xmlns:a14="http://schemas.microsoft.com/office/drawing/2010/main" val="0"/>
              </a:ext>
            </a:extLst>
          </a:blip>
          <a:srcRect l="21612" r="16019" b="-2"/>
          <a:stretch/>
        </p:blipFill>
        <p:spPr>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sp>
        <p:nvSpPr>
          <p:cNvPr id="19"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838201" y="2857500"/>
            <a:ext cx="4591050" cy="3223892"/>
          </a:xfrm>
        </p:spPr>
        <p:txBody>
          <a:bodyPr anchor="ctr">
            <a:normAutofit/>
          </a:bodyPr>
          <a:lstStyle/>
          <a:p>
            <a:pPr>
              <a:buFont typeface="Wingdings" panose="05000000000000000000" pitchFamily="2" charset="2"/>
              <a:buChar char="Ø"/>
            </a:pPr>
            <a:r>
              <a:rPr lang="sv-SE" sz="2000" dirty="0">
                <a:solidFill>
                  <a:srgbClr val="FFFFFF"/>
                </a:solidFill>
              </a:rPr>
              <a:t>Alla deltar på samma villkor</a:t>
            </a:r>
          </a:p>
          <a:p>
            <a:pPr>
              <a:buFont typeface="Wingdings" panose="05000000000000000000" pitchFamily="2" charset="2"/>
              <a:buChar char="Ø"/>
            </a:pPr>
            <a:r>
              <a:rPr lang="sv-SE" sz="2000" dirty="0">
                <a:solidFill>
                  <a:srgbClr val="FFFFFF"/>
                </a:solidFill>
              </a:rPr>
              <a:t>Alla får vara med och vara delaktiga</a:t>
            </a:r>
          </a:p>
          <a:p>
            <a:pPr>
              <a:buFont typeface="Wingdings" panose="05000000000000000000" pitchFamily="2" charset="2"/>
              <a:buChar char="Ø"/>
            </a:pPr>
            <a:r>
              <a:rPr lang="sv-SE" sz="2000" dirty="0">
                <a:solidFill>
                  <a:srgbClr val="FFFFFF"/>
                </a:solidFill>
              </a:rPr>
              <a:t>Vi motarbetar alla former av diskriminering</a:t>
            </a:r>
          </a:p>
        </p:txBody>
      </p:sp>
    </p:spTree>
    <p:extLst>
      <p:ext uri="{BB962C8B-B14F-4D97-AF65-F5344CB8AC3E}">
        <p14:creationId xmlns:p14="http://schemas.microsoft.com/office/powerpoint/2010/main" val="302028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762001" y="803325"/>
            <a:ext cx="5314536" cy="1325563"/>
          </a:xfrm>
        </p:spPr>
        <p:txBody>
          <a:bodyPr>
            <a:normAutofit/>
          </a:bodyPr>
          <a:lstStyle/>
          <a:p>
            <a:r>
              <a:rPr lang="sv-SE" dirty="0"/>
              <a:t>Respekt</a:t>
            </a:r>
          </a:p>
        </p:txBody>
      </p:sp>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762000" y="2279018"/>
            <a:ext cx="5314543" cy="3375920"/>
          </a:xfrm>
        </p:spPr>
        <p:txBody>
          <a:bodyPr anchor="t">
            <a:normAutofit/>
          </a:bodyPr>
          <a:lstStyle/>
          <a:p>
            <a:pPr>
              <a:buFont typeface="Wingdings" panose="05000000000000000000" pitchFamily="2" charset="2"/>
              <a:buChar char="Ø"/>
            </a:pPr>
            <a:r>
              <a:rPr lang="sv-SE" sz="2400" dirty="0"/>
              <a:t>Vi respekterar varandra, våra föreningar och demokratiskt fattade beslut</a:t>
            </a:r>
          </a:p>
          <a:p>
            <a:pPr>
              <a:buFont typeface="Wingdings" panose="05000000000000000000" pitchFamily="2" charset="2"/>
              <a:buChar char="Ø"/>
            </a:pPr>
            <a:r>
              <a:rPr lang="sv-SE" sz="2400" dirty="0"/>
              <a:t>Vi möter varandra med öppet sinne</a:t>
            </a:r>
          </a:p>
          <a:p>
            <a:pPr>
              <a:buFont typeface="Wingdings" panose="05000000000000000000" pitchFamily="2" charset="2"/>
              <a:buChar char="Ø"/>
            </a:pPr>
            <a:r>
              <a:rPr lang="sv-SE" sz="2400" dirty="0"/>
              <a:t>Vi har förståelse för flyggrenarnas olika förutsättningar</a:t>
            </a:r>
          </a:p>
          <a:p>
            <a:pPr>
              <a:buFont typeface="Wingdings" panose="05000000000000000000" pitchFamily="2" charset="2"/>
              <a:buChar char="Ø"/>
            </a:pPr>
            <a:r>
              <a:rPr lang="sv-SE" sz="2400" dirty="0"/>
              <a:t>Vi samarbetar på marken och i luften</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57" y="1630168"/>
            <a:ext cx="3796790" cy="1822459"/>
          </a:xfrm>
          <a:prstGeom prst="rect">
            <a:avLst/>
          </a:prstGeom>
        </p:spPr>
      </p:pic>
    </p:spTree>
    <p:extLst>
      <p:ext uri="{BB962C8B-B14F-4D97-AF65-F5344CB8AC3E}">
        <p14:creationId xmlns:p14="http://schemas.microsoft.com/office/powerpoint/2010/main" val="121447582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B596FB-63B1-4E94-A3EF-6F86A731AF86}"/>
              </a:ext>
            </a:extLst>
          </p:cNvPr>
          <p:cNvSpPr>
            <a:spLocks noGrp="1"/>
          </p:cNvSpPr>
          <p:nvPr>
            <p:ph type="title"/>
          </p:nvPr>
        </p:nvSpPr>
        <p:spPr>
          <a:xfrm>
            <a:off x="801098" y="1396289"/>
            <a:ext cx="6387102" cy="1325563"/>
          </a:xfrm>
        </p:spPr>
        <p:txBody>
          <a:bodyPr>
            <a:normAutofit/>
          </a:bodyPr>
          <a:lstStyle/>
          <a:p>
            <a:r>
              <a:rPr lang="sv-SE"/>
              <a:t>Tillgänglighet för alla</a:t>
            </a:r>
            <a:endParaRPr lang="sv-SE" dirty="0"/>
          </a:p>
        </p:txBody>
      </p:sp>
      <p:sp>
        <p:nvSpPr>
          <p:cNvPr id="3" name="Platshållare för innehåll 2">
            <a:extLst>
              <a:ext uri="{FF2B5EF4-FFF2-40B4-BE49-F238E27FC236}">
                <a16:creationId xmlns:a16="http://schemas.microsoft.com/office/drawing/2014/main" id="{2A4F72F9-F93C-4696-A853-05D27AB17A41}"/>
              </a:ext>
            </a:extLst>
          </p:cNvPr>
          <p:cNvSpPr>
            <a:spLocks noGrp="1"/>
          </p:cNvSpPr>
          <p:nvPr>
            <p:ph idx="1"/>
          </p:nvPr>
        </p:nvSpPr>
        <p:spPr>
          <a:xfrm>
            <a:off x="805542" y="2871982"/>
            <a:ext cx="6382657" cy="3181684"/>
          </a:xfrm>
        </p:spPr>
        <p:txBody>
          <a:bodyPr anchor="t">
            <a:normAutofit/>
          </a:bodyPr>
          <a:lstStyle/>
          <a:p>
            <a:pPr>
              <a:buFont typeface="Wingdings" panose="05000000000000000000" pitchFamily="2" charset="2"/>
              <a:buChar char="Ø"/>
            </a:pPr>
            <a:r>
              <a:rPr lang="sv-SE" sz="1800" dirty="0"/>
              <a:t>Vi möjliggör utövandet av flygsport</a:t>
            </a:r>
          </a:p>
          <a:p>
            <a:pPr>
              <a:buFont typeface="Wingdings" panose="05000000000000000000" pitchFamily="2" charset="2"/>
              <a:buChar char="Ø"/>
            </a:pPr>
            <a:r>
              <a:rPr lang="sv-SE" sz="1800" dirty="0"/>
              <a:t>Vi välkomnar alla i våra föreningar oavsett om man är aktiv  flygsportare eller inte</a:t>
            </a:r>
          </a:p>
          <a:p>
            <a:pPr>
              <a:buFont typeface="Wingdings" panose="05000000000000000000" pitchFamily="2" charset="2"/>
              <a:buChar char="Ø"/>
            </a:pPr>
            <a:r>
              <a:rPr lang="sv-SE" sz="1800" dirty="0"/>
              <a:t>Vi stödjer arbetet för tillgänglighet på våra arenor</a:t>
            </a:r>
          </a:p>
        </p:txBody>
      </p:sp>
      <p:sp>
        <p:nvSpPr>
          <p:cNvPr id="21" name="Freeform: Shape 15">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54E0561C-14FA-4CB4-9034-22EEFD65E299}"/>
              </a:ext>
            </a:extLst>
          </p:cNvPr>
          <p:cNvPicPr>
            <a:picLocks noChangeAspect="1"/>
          </p:cNvPicPr>
          <p:nvPr/>
        </p:nvPicPr>
        <p:blipFill rotWithShape="1">
          <a:blip r:embed="rId2"/>
          <a:srcRect l="7951" r="3" b="3"/>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2" name="Freeform: Shape 17">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rotWithShape="1">
          <a:blip r:embed="rId3">
            <a:extLst>
              <a:ext uri="{28A0092B-C50C-407E-A947-70E740481C1C}">
                <a14:useLocalDpi xmlns:a14="http://schemas.microsoft.com/office/drawing/2010/main" val="0"/>
              </a:ext>
            </a:extLst>
          </a:blip>
          <a:srcRect l="23198" r="17610" b="3"/>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41085587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1E62EE6-CFBA-462F-AABF-D32C1745DAEB}"/>
              </a:ext>
            </a:extLst>
          </p:cNvPr>
          <p:cNvSpPr>
            <a:spLocks noGrp="1"/>
          </p:cNvSpPr>
          <p:nvPr>
            <p:ph type="title"/>
          </p:nvPr>
        </p:nvSpPr>
        <p:spPr>
          <a:xfrm>
            <a:off x="801099" y="1396289"/>
            <a:ext cx="4906281" cy="1325563"/>
          </a:xfrm>
        </p:spPr>
        <p:txBody>
          <a:bodyPr>
            <a:normAutofit/>
          </a:bodyPr>
          <a:lstStyle/>
          <a:p>
            <a:r>
              <a:rPr lang="sv-SE" dirty="0"/>
              <a:t>Fokusområden</a:t>
            </a:r>
          </a:p>
        </p:txBody>
      </p:sp>
      <p:sp>
        <p:nvSpPr>
          <p:cNvPr id="6" name="Platshållare för innehåll 5">
            <a:extLst>
              <a:ext uri="{FF2B5EF4-FFF2-40B4-BE49-F238E27FC236}">
                <a16:creationId xmlns:a16="http://schemas.microsoft.com/office/drawing/2014/main" id="{709F4AE7-1405-463A-B0C5-96E07D74D6B0}"/>
              </a:ext>
            </a:extLst>
          </p:cNvPr>
          <p:cNvSpPr>
            <a:spLocks noGrp="1"/>
          </p:cNvSpPr>
          <p:nvPr>
            <p:ph idx="1"/>
          </p:nvPr>
        </p:nvSpPr>
        <p:spPr>
          <a:xfrm>
            <a:off x="805543" y="2871982"/>
            <a:ext cx="5006336" cy="3181684"/>
          </a:xfrm>
        </p:spPr>
        <p:txBody>
          <a:bodyPr anchor="t">
            <a:normAutofit/>
          </a:bodyPr>
          <a:lstStyle/>
          <a:p>
            <a:pPr>
              <a:buFont typeface="Wingdings" panose="05000000000000000000" pitchFamily="2" charset="2"/>
              <a:buChar char="Ø"/>
            </a:pPr>
            <a:r>
              <a:rPr lang="sv-SE" sz="2400" dirty="0"/>
              <a:t>Att stärka föreningar</a:t>
            </a:r>
          </a:p>
          <a:p>
            <a:pPr>
              <a:buFont typeface="Wingdings" panose="05000000000000000000" pitchFamily="2" charset="2"/>
              <a:buChar char="Ø"/>
            </a:pPr>
            <a:r>
              <a:rPr lang="sv-SE" sz="2400" dirty="0"/>
              <a:t>Landslag i världsklass</a:t>
            </a:r>
          </a:p>
          <a:p>
            <a:pPr>
              <a:buFont typeface="Wingdings" panose="05000000000000000000" pitchFamily="2" charset="2"/>
              <a:buChar char="Ø"/>
            </a:pPr>
            <a:r>
              <a:rPr lang="sv-SE" sz="2400" dirty="0"/>
              <a:t>Tillgängliga arenor och luftrum</a:t>
            </a:r>
          </a:p>
          <a:p>
            <a:pPr>
              <a:buFont typeface="Wingdings" panose="05000000000000000000" pitchFamily="2" charset="2"/>
              <a:buChar char="Ø"/>
            </a:pPr>
            <a:r>
              <a:rPr lang="sv-SE" sz="2400" dirty="0"/>
              <a:t>En stark sammanhållen stödorganisation</a:t>
            </a:r>
          </a:p>
          <a:p>
            <a:pPr>
              <a:buFont typeface="Wingdings" panose="05000000000000000000" pitchFamily="2" charset="2"/>
              <a:buChar char="Ø"/>
            </a:pPr>
            <a:endParaRPr lang="sv-SE" sz="1800" dirty="0"/>
          </a:p>
          <a:p>
            <a:pPr>
              <a:buFont typeface="Wingdings" panose="05000000000000000000" pitchFamily="2" charset="2"/>
              <a:buChar char="Ø"/>
            </a:pPr>
            <a:endParaRPr lang="sv-SE" sz="1800" dirty="0"/>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42BEA58F-6EE7-4CF8-806A-AC8EBF4DB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975" y="1710838"/>
            <a:ext cx="4105275" cy="1970532"/>
          </a:xfrm>
          <a:prstGeom prst="rect">
            <a:avLst/>
          </a:prstGeom>
        </p:spPr>
      </p:pic>
      <p:pic>
        <p:nvPicPr>
          <p:cNvPr id="36" name="Bildobjekt 35" descr="En bild som visar text&#10;&#10;Automatiskt genererad beskrivning">
            <a:extLst>
              <a:ext uri="{FF2B5EF4-FFF2-40B4-BE49-F238E27FC236}">
                <a16:creationId xmlns:a16="http://schemas.microsoft.com/office/drawing/2014/main" id="{FAD7C25A-EB7B-41A0-9909-D54734F0A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060">
            <a:off x="5707710" y="5552373"/>
            <a:ext cx="1704467" cy="943184"/>
          </a:xfrm>
          <a:prstGeom prst="rect">
            <a:avLst/>
          </a:prstGeom>
        </p:spPr>
      </p:pic>
    </p:spTree>
    <p:extLst>
      <p:ext uri="{BB962C8B-B14F-4D97-AF65-F5344CB8AC3E}">
        <p14:creationId xmlns:p14="http://schemas.microsoft.com/office/powerpoint/2010/main" val="33453499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s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ksidrottsförbundet.potx" id="{B4A5FD11-EEFD-4C76-A2D0-08D3BCFEF791}" vid="{8ACF2524-E5D6-41D2-9CE0-FE4C9D40B4B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411E8AC0AD1ED43BF9E036B22F386F1" ma:contentTypeVersion="2" ma:contentTypeDescription="Skapa ett nytt dokument." ma:contentTypeScope="" ma:versionID="c6463f3bcaac1ce0dcd7128d2f4d5a81">
  <xsd:schema xmlns:xsd="http://www.w3.org/2001/XMLSchema" xmlns:xs="http://www.w3.org/2001/XMLSchema" xmlns:p="http://schemas.microsoft.com/office/2006/metadata/properties" xmlns:ns2="686c9879-2862-43e0-8e0a-417af8de1d20" targetNamespace="http://schemas.microsoft.com/office/2006/metadata/properties" ma:root="true" ma:fieldsID="41f7d90f14bdfe44d708d91dfcf82628" ns2:_="">
    <xsd:import namespace="686c9879-2862-43e0-8e0a-417af8de1d2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c9879-2862-43e0-8e0a-417af8de1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81208-F10D-45E7-B056-F58EB70F0664}">
  <ds:schemaRefs>
    <ds:schemaRef ds:uri="686c9879-2862-43e0-8e0a-417af8de1d20"/>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C80C44E5-19C6-40B3-BB18-7C93B9506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c9879-2862-43e0-8e0a-417af8de1d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2F824F-A4AA-4520-BE16-8A1575167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1406</Words>
  <Application>Microsoft Office PowerPoint</Application>
  <PresentationFormat>Bredbild</PresentationFormat>
  <Paragraphs>222</Paragraphs>
  <Slides>19</Slides>
  <Notes>2</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19</vt:i4>
      </vt:variant>
    </vt:vector>
  </HeadingPairs>
  <TitlesOfParts>
    <vt:vector size="28" baseType="lpstr">
      <vt:lpstr>Arial</vt:lpstr>
      <vt:lpstr>Arial Black</vt:lpstr>
      <vt:lpstr>Calibri</vt:lpstr>
      <vt:lpstr>Calibri Bold</vt:lpstr>
      <vt:lpstr>Calibri Light</vt:lpstr>
      <vt:lpstr>Courier New</vt:lpstr>
      <vt:lpstr>Wingdings</vt:lpstr>
      <vt:lpstr>Office-tema</vt:lpstr>
      <vt:lpstr>2_Office-tema</vt:lpstr>
      <vt:lpstr>Verksamhetsidé</vt:lpstr>
      <vt:lpstr>PowerPoint-presentation</vt:lpstr>
      <vt:lpstr>PowerPoint-presentation</vt:lpstr>
      <vt:lpstr>Glädje &amp; Gemenskap</vt:lpstr>
      <vt:lpstr>Demokrati</vt:lpstr>
      <vt:lpstr>Jämställdhet</vt:lpstr>
      <vt:lpstr>Respekt</vt:lpstr>
      <vt:lpstr>Tillgänglighet för alla</vt:lpstr>
      <vt:lpstr>Fokusområden</vt:lpstr>
      <vt:lpstr>Att stärka föreningar – målbilder 2025</vt:lpstr>
      <vt:lpstr>Strategiska insatser och ansvarsfördelning stärka föreningar </vt:lpstr>
      <vt:lpstr>Landslag i världsklass – målbilder 2025</vt:lpstr>
      <vt:lpstr>Strategiska insatser och ansvarsfördelning landslag i världsklass </vt:lpstr>
      <vt:lpstr>Tillgängliga arenor och luftrum – målbilder 2025</vt:lpstr>
      <vt:lpstr>Strategiska insatser och ansvarsfördelning Tillgängliga arenor och luftrum </vt:lpstr>
      <vt:lpstr>En stark, sammanhållande organisation – målbilder 2025</vt:lpstr>
      <vt:lpstr>Strategiska insatser och ansvarsfördelning En stark sammanhållande organisation </vt:lpstr>
      <vt:lpstr>Hur förverkligar vi strategin?</vt:lpstr>
      <vt:lpstr>Svensk Flygsport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Verksamhetsidé</dc:title>
  <dc:creator>Kjell Folkesson</dc:creator>
  <cp:lastModifiedBy>Kjell Folkesson</cp:lastModifiedBy>
  <cp:revision>1</cp:revision>
  <dcterms:created xsi:type="dcterms:W3CDTF">2019-04-22T18:38:50Z</dcterms:created>
  <dcterms:modified xsi:type="dcterms:W3CDTF">2019-05-05T11:54:07Z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0x010100B411E8AC0AD1ED43BF9E036B22F386F1</vt:lpwstr>
  </property>
</Properties>
</file>